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1" r:id="rId2"/>
    <p:sldMasterId id="2147483700" r:id="rId3"/>
    <p:sldMasterId id="2147483719" r:id="rId4"/>
  </p:sldMasterIdLst>
  <p:notesMasterIdLst>
    <p:notesMasterId r:id="rId27"/>
  </p:notesMasterIdLst>
  <p:sldIdLst>
    <p:sldId id="256" r:id="rId5"/>
    <p:sldId id="261" r:id="rId6"/>
    <p:sldId id="257" r:id="rId7"/>
    <p:sldId id="262" r:id="rId8"/>
    <p:sldId id="258" r:id="rId9"/>
    <p:sldId id="259" r:id="rId10"/>
    <p:sldId id="26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4" autoAdjust="0"/>
    <p:restoredTop sz="74856" autoAdjust="0"/>
  </p:normalViewPr>
  <p:slideViewPr>
    <p:cSldViewPr>
      <p:cViewPr varScale="1">
        <p:scale>
          <a:sx n="98" d="100"/>
          <a:sy n="98" d="100"/>
        </p:scale>
        <p:origin x="-2388"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621D86-32BB-4199-B9E0-3F80B5F1C6FE}" type="datetimeFigureOut">
              <a:rPr lang="en-US" smtClean="0"/>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5351A-6BD7-45D1-A081-8318AC71A7BD}" type="slidenum">
              <a:rPr lang="en-US" smtClean="0"/>
              <a:t>‹#›</a:t>
            </a:fld>
            <a:endParaRPr lang="en-US"/>
          </a:p>
        </p:txBody>
      </p:sp>
    </p:spTree>
    <p:extLst>
      <p:ext uri="{BB962C8B-B14F-4D97-AF65-F5344CB8AC3E}">
        <p14:creationId xmlns:p14="http://schemas.microsoft.com/office/powerpoint/2010/main" val="110760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55351A-6BD7-45D1-A081-8318AC71A7BD}" type="slidenum">
              <a:rPr lang="en-US" smtClean="0"/>
              <a:t>1</a:t>
            </a:fld>
            <a:endParaRPr lang="en-US"/>
          </a:p>
        </p:txBody>
      </p:sp>
    </p:spTree>
    <p:extLst>
      <p:ext uri="{BB962C8B-B14F-4D97-AF65-F5344CB8AC3E}">
        <p14:creationId xmlns:p14="http://schemas.microsoft.com/office/powerpoint/2010/main" val="1924080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i="1" kern="1200" dirty="0" smtClean="0">
                <a:solidFill>
                  <a:schemeClr val="tx1"/>
                </a:solidFill>
                <a:effectLst/>
                <a:latin typeface="+mn-lt"/>
                <a:ea typeface="+mn-ea"/>
                <a:cs typeface="+mn-cs"/>
              </a:rPr>
              <a:t>vrijwilligerswerk</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werven en behouden van vrijwilligers wordt steeds moeilijker. </a:t>
            </a:r>
            <a:r>
              <a:rPr lang="nl-NL" sz="1200" kern="1200" dirty="0" smtClean="0">
                <a:solidFill>
                  <a:schemeClr val="tx1"/>
                </a:solidFill>
                <a:effectLst/>
                <a:latin typeface="+mn-lt"/>
                <a:ea typeface="+mn-ea"/>
                <a:cs typeface="+mn-cs"/>
              </a:rPr>
              <a:t>  </a:t>
            </a:r>
            <a:r>
              <a:rPr lang="nl-NL" sz="1200" dirty="0" smtClean="0"/>
              <a:t>Algemeen dillemma.  Ook voor Dorpsraad Velden!</a:t>
            </a:r>
            <a:endParaRPr lang="en-US" sz="1200" dirty="0" smtClean="0">
              <a:solidFill>
                <a:srgbClr val="7030A0"/>
              </a:solidFill>
            </a:endParaRPr>
          </a:p>
          <a:p>
            <a:pPr lvl="0"/>
            <a:r>
              <a:rPr lang="nl-NL" sz="1200" kern="120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&gt; </a:t>
            </a:r>
            <a:r>
              <a:rPr lang="nl-NL" sz="1200" i="1" kern="1200" dirty="0" smtClean="0">
                <a:solidFill>
                  <a:schemeClr val="tx1"/>
                </a:solidFill>
                <a:effectLst/>
                <a:latin typeface="+mn-lt"/>
                <a:ea typeface="+mn-ea"/>
                <a:cs typeface="+mn-cs"/>
              </a:rPr>
              <a:t>Invloed, mogelijkheden en taak DRV ??   Betere PR</a:t>
            </a:r>
            <a:r>
              <a:rPr lang="nl-NL" sz="1200" i="1" kern="1200" dirty="0" smtClean="0">
                <a:solidFill>
                  <a:schemeClr val="tx1"/>
                </a:solidFill>
                <a:effectLst/>
                <a:latin typeface="+mn-lt"/>
                <a:ea typeface="+mn-ea"/>
                <a:cs typeface="+mn-cs"/>
              </a:rPr>
              <a:t>.</a:t>
            </a:r>
            <a:br>
              <a:rPr lang="nl-NL" sz="1200" i="1"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&gt; Mogelijkheden zijn beperkt, ook voor de DR!</a:t>
            </a:r>
          </a:p>
          <a:p>
            <a:pPr lvl="0"/>
            <a:endParaRPr lang="nl-NL" sz="1200" i="1"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Indien er duidelijk een begin/einde zichtbaar is in het project zijn er nog wel vrijwilligers te vinden is het idee. Werkgroepen.</a:t>
            </a:r>
          </a:p>
          <a:p>
            <a:pPr lvl="0"/>
            <a:r>
              <a:rPr lang="nl-NL" sz="1200" kern="1200" dirty="0" smtClean="0">
                <a:solidFill>
                  <a:schemeClr val="tx1"/>
                </a:solidFill>
                <a:effectLst/>
                <a:latin typeface="+mn-lt"/>
                <a:ea typeface="+mn-ea"/>
                <a:cs typeface="+mn-cs"/>
              </a:rPr>
              <a:t>Via de Vrijwilligers Centrale kunnen verenigingen vacatures aangegeven en potentiële vrijwilligers kunnen die daar vinden.</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Een eigen dorpsplatform zou hier ook in kunnen dienen. </a:t>
            </a:r>
            <a:r>
              <a:rPr lang="nl-NL" sz="1200" i="1" kern="1200" dirty="0" smtClean="0">
                <a:solidFill>
                  <a:schemeClr val="tx1"/>
                </a:solidFill>
                <a:effectLst/>
                <a:latin typeface="+mn-lt"/>
                <a:ea typeface="+mn-ea"/>
                <a:cs typeface="+mn-cs"/>
              </a:rPr>
              <a:t/>
            </a:r>
            <a:br>
              <a:rPr lang="nl-NL" sz="1200" i="1"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Er wordt wel steeds meer van verenigingen en hun vrijwilligers gevraagd </a:t>
            </a: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             bijvoorbeeld </a:t>
            </a:r>
            <a:r>
              <a:rPr lang="nl-NL" sz="1200" kern="1200" dirty="0" smtClean="0">
                <a:solidFill>
                  <a:schemeClr val="tx1"/>
                </a:solidFill>
                <a:effectLst/>
                <a:latin typeface="+mn-lt"/>
                <a:ea typeface="+mn-ea"/>
                <a:cs typeface="+mn-cs"/>
              </a:rPr>
              <a:t>voor opvoeding van kinderen of voor fondswerving.  &gt; </a:t>
            </a:r>
            <a:r>
              <a:rPr lang="nl-NL" sz="1200" i="1" dirty="0" smtClean="0">
                <a:solidFill>
                  <a:srgbClr val="7030A0"/>
                </a:solidFill>
              </a:rPr>
              <a:t>En wat kan de DRV daar aan doen??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smtClean="0">
                <a:solidFill>
                  <a:srgbClr val="7030A0"/>
                </a:solidFill>
              </a:rPr>
              <a:t>Wordt</a:t>
            </a:r>
            <a:r>
              <a:rPr lang="nl-NL" sz="1200" i="1" baseline="0" dirty="0" smtClean="0">
                <a:solidFill>
                  <a:srgbClr val="7030A0"/>
                </a:solidFill>
              </a:rPr>
              <a:t> te eenvoudig bij DRV op het bordje gekieperd.....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baseline="0" dirty="0" smtClean="0">
                <a:solidFill>
                  <a:srgbClr val="7030A0"/>
                </a:solidFill>
              </a:rPr>
              <a:t>Verenigingen moeten samenwerken om meer mensen te trekken.  DRV kan meehelpen daar in, maar kampt zelf eigenlijk met hetzelfde.  </a:t>
            </a:r>
            <a:br>
              <a:rPr lang="nl-NL" sz="1200" i="1" baseline="0" dirty="0" smtClean="0">
                <a:solidFill>
                  <a:srgbClr val="7030A0"/>
                </a:solidFill>
              </a:rPr>
            </a:br>
            <a:r>
              <a:rPr lang="nl-NL" sz="1200" i="1" baseline="0" dirty="0" smtClean="0">
                <a:solidFill>
                  <a:srgbClr val="7030A0"/>
                </a:solidFill>
              </a:rPr>
              <a:t>Iederen vindt dat een ander het moet doen, het moet regelen voor hem!</a:t>
            </a:r>
            <a:br>
              <a:rPr lang="nl-NL" sz="1200" i="1" baseline="0" dirty="0" smtClean="0">
                <a:solidFill>
                  <a:srgbClr val="7030A0"/>
                </a:solidFill>
              </a:rPr>
            </a:br>
            <a:r>
              <a:rPr lang="nl-NL" sz="1200" i="1" baseline="0" dirty="0" smtClean="0">
                <a:solidFill>
                  <a:srgbClr val="7030A0"/>
                </a:solidFill>
              </a:rPr>
              <a:t>Mentaliteits probleem??  gemakzucht ???   Overbelasting??</a:t>
            </a:r>
            <a:endParaRPr lang="en-US" sz="1200" i="1" dirty="0" smtClean="0">
              <a:solidFill>
                <a:srgbClr val="7030A0"/>
              </a:solidFill>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5351A-6BD7-45D1-A081-8318AC71A7BD}" type="slidenum">
              <a:rPr lang="en-US" smtClean="0"/>
              <a:t>11</a:t>
            </a:fld>
            <a:endParaRPr lang="en-US"/>
          </a:p>
        </p:txBody>
      </p:sp>
    </p:spTree>
    <p:extLst>
      <p:ext uri="{BB962C8B-B14F-4D97-AF65-F5344CB8AC3E}">
        <p14:creationId xmlns:p14="http://schemas.microsoft.com/office/powerpoint/2010/main" val="314954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1" kern="1200" dirty="0" smtClean="0">
                <a:solidFill>
                  <a:schemeClr val="tx1"/>
                </a:solidFill>
                <a:effectLst/>
                <a:latin typeface="+mn-lt"/>
                <a:ea typeface="+mn-ea"/>
                <a:cs typeface="+mn-cs"/>
              </a:rPr>
              <a:t>Verkeer   -  Veel items – WG nodig!!</a:t>
            </a:r>
            <a:endParaRPr lang="en-US" sz="18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Is het doel gerealiseerd van de reorganisatie vrachtverkeer Heideweg – Kranenveld? Onduidelijk voor bewoners. </a:t>
            </a:r>
            <a:r>
              <a:rPr lang="nl-NL" sz="1200" b="1" i="1" kern="1200" dirty="0" smtClean="0">
                <a:solidFill>
                  <a:srgbClr val="0000FF"/>
                </a:solidFill>
                <a:effectLst/>
                <a:latin typeface="+mn-lt"/>
                <a:ea typeface="+mn-ea"/>
                <a:cs typeface="+mn-cs"/>
              </a:rPr>
              <a:t>IS dat doel ooit (kwantificeerbaar) geformuleerd??</a:t>
            </a:r>
            <a:endParaRPr lang="en-US" sz="1200" b="1" i="1" kern="1200" dirty="0" smtClean="0">
              <a:solidFill>
                <a:srgbClr val="0000FF"/>
              </a:solidFill>
              <a:effectLst/>
              <a:latin typeface="+mn-lt"/>
              <a:ea typeface="+mn-ea"/>
              <a:cs typeface="+mn-cs"/>
            </a:endParaRPr>
          </a:p>
          <a:p>
            <a:pPr lvl="0"/>
            <a:r>
              <a:rPr lang="nl-NL" sz="1200" kern="1200" dirty="0" smtClean="0">
                <a:solidFill>
                  <a:schemeClr val="tx1"/>
                </a:solidFill>
                <a:effectLst/>
                <a:latin typeface="+mn-lt"/>
                <a:ea typeface="+mn-ea"/>
                <a:cs typeface="+mn-cs"/>
              </a:rPr>
              <a:t>Na herinrichting 30 km zone (waar?) dient er een plan te komen voor afwikkeling van het vrachtverkeer. Nu wordt er na melding van overlast ad hoc een maatregel genomen. Telling houden in 30 km zone.</a:t>
            </a:r>
            <a:br>
              <a:rPr lang="nl-NL"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Verbeteren veiligheid fietsverkeer Velden-Venlo: mogelijke optie: Fietstunnel </a:t>
            </a:r>
            <a:r>
              <a:rPr lang="nl-NL" sz="1200" kern="1200" dirty="0" smtClean="0">
                <a:solidFill>
                  <a:schemeClr val="tx1"/>
                </a:solidFill>
                <a:effectLst/>
                <a:latin typeface="+mn-lt"/>
                <a:ea typeface="+mn-ea"/>
                <a:cs typeface="+mn-cs"/>
              </a:rPr>
              <a:t>Genooierweg:</a:t>
            </a:r>
            <a:r>
              <a:rPr lang="nl-NL" sz="1200" kern="1200" baseline="0" dirty="0" smtClean="0">
                <a:solidFill>
                  <a:schemeClr val="tx1"/>
                </a:solidFill>
                <a:effectLst/>
                <a:latin typeface="+mn-lt"/>
                <a:ea typeface="+mn-ea"/>
                <a:cs typeface="+mn-cs"/>
              </a:rPr>
              <a:t> moeilijk haalbaar ivm kosten €900K. </a:t>
            </a:r>
            <a:br>
              <a:rPr lang="nl-NL" sz="1200" kern="1200" baseline="0" dirty="0" smtClean="0">
                <a:solidFill>
                  <a:schemeClr val="tx1"/>
                </a:solidFill>
                <a:effectLst/>
                <a:latin typeface="+mn-lt"/>
                <a:ea typeface="+mn-ea"/>
                <a:cs typeface="+mn-cs"/>
              </a:rPr>
            </a:br>
            <a:r>
              <a:rPr lang="nl-NL" i="1" dirty="0" smtClean="0">
                <a:solidFill>
                  <a:srgbClr val="7030A0"/>
                </a:solidFill>
              </a:rPr>
              <a:t>&gt;&gt; Maasdalfietspad – gepleit voor onderdoorgang bij A76-viaduct</a:t>
            </a:r>
            <a:endParaRPr lang="en-US" i="1" dirty="0" smtClean="0">
              <a:solidFill>
                <a:srgbClr val="7030A0"/>
              </a:solidFill>
            </a:endParaRPr>
          </a:p>
          <a:p>
            <a:pPr lvl="0"/>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Nieuwe inrichting oude Venloseweg gevaarlijk voor rolstoelen en rollators. Vaak staan auto’s voor een groot deel op het trottoir geparkeerd, waardoor voetgangers er moeilijk langs kunnen. Hoogteverschil tussen weg en trottoir bij inritten te groot, waardoor rolstoelen en rollators te scheef uitkomen. </a:t>
            </a:r>
            <a:r>
              <a:rPr lang="nl-NL" i="1" dirty="0" smtClean="0">
                <a:solidFill>
                  <a:srgbClr val="7030A0"/>
                </a:solidFill>
              </a:rPr>
              <a:t>&gt;&gt; Palen zijn eveneens obstakels voor voetgangers e.d.  ....er zijn te veel auto’s....</a:t>
            </a:r>
            <a:endParaRPr lang="en-US" i="1" dirty="0" smtClean="0">
              <a:solidFill>
                <a:srgbClr val="7030A0"/>
              </a:solidFill>
            </a:endParaRP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Afstelling verkeerslichten Rijksweg: bij groen licht fietsers en afslaand verkeer tegelijkertijd groen. Hierdoor ontstaan gevaarlijke situaties.  </a:t>
            </a:r>
            <a:r>
              <a:rPr lang="nl-NL" sz="1200" i="1" kern="1200" dirty="0" smtClean="0">
                <a:solidFill>
                  <a:schemeClr val="tx1"/>
                </a:solidFill>
                <a:effectLst/>
                <a:latin typeface="+mn-lt"/>
                <a:ea typeface="+mn-ea"/>
                <a:cs typeface="+mn-cs"/>
              </a:rPr>
              <a:t>Is dit hetzelfde als volgende item?</a:t>
            </a: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Fietsovergang Schandeloseweg te kort, hierdoor slecht overzicht voor autoverkeer. </a:t>
            </a:r>
            <a:r>
              <a:rPr lang="nl-NL" sz="1200" i="1" kern="1200" dirty="0" smtClean="0">
                <a:solidFill>
                  <a:schemeClr val="tx1"/>
                </a:solidFill>
                <a:effectLst/>
                <a:latin typeface="+mn-lt"/>
                <a:ea typeface="+mn-ea"/>
                <a:cs typeface="+mn-cs"/>
              </a:rPr>
              <a:t>..???  Tijd om over te steken</a:t>
            </a:r>
            <a:r>
              <a:rPr lang="nl-NL" sz="1200" i="1" kern="1200" baseline="0" dirty="0" smtClean="0">
                <a:solidFill>
                  <a:schemeClr val="tx1"/>
                </a:solidFill>
                <a:effectLst/>
                <a:latin typeface="+mn-lt"/>
                <a:ea typeface="+mn-ea"/>
                <a:cs typeface="+mn-cs"/>
              </a:rPr>
              <a:t> of traject</a:t>
            </a:r>
            <a:r>
              <a:rPr lang="nl-NL" sz="1200" i="1" kern="1200" dirty="0" smtClean="0">
                <a:solidFill>
                  <a:schemeClr val="tx1"/>
                </a:solidFill>
                <a:effectLst/>
                <a:latin typeface="+mn-lt"/>
                <a:ea typeface="+mn-ea"/>
                <a:cs typeface="+mn-cs"/>
              </a:rPr>
              <a:t>....   Tijdsmeting is gedaan vlgs. notulen..</a:t>
            </a:r>
          </a:p>
          <a:p>
            <a:pPr lvl="0"/>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Voorstel: Eenrichtingsverkeer </a:t>
            </a:r>
            <a:r>
              <a:rPr lang="nl-NL" sz="1200" kern="1200" dirty="0" smtClean="0">
                <a:solidFill>
                  <a:schemeClr val="tx1"/>
                </a:solidFill>
                <a:effectLst/>
                <a:latin typeface="+mn-lt"/>
                <a:ea typeface="+mn-ea"/>
                <a:cs typeface="+mn-cs"/>
              </a:rPr>
              <a:t>Oude Venloseweg </a:t>
            </a:r>
            <a:r>
              <a:rPr lang="nl-NL" sz="1200"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Beatrixstraat  </a:t>
            </a:r>
            <a:r>
              <a:rPr lang="nl-NL" sz="1200" i="1" kern="1200" dirty="0" smtClean="0">
                <a:solidFill>
                  <a:schemeClr val="tx1"/>
                </a:solidFill>
                <a:effectLst/>
                <a:latin typeface="+mn-lt"/>
                <a:ea typeface="+mn-ea"/>
                <a:cs typeface="+mn-cs"/>
              </a:rPr>
              <a:t>&gt;&gt;&gt; </a:t>
            </a:r>
            <a:r>
              <a:rPr lang="nl-NL" sz="1200" i="1" kern="1200" dirty="0" smtClean="0">
                <a:solidFill>
                  <a:schemeClr val="tx1"/>
                </a:solidFill>
                <a:effectLst/>
                <a:latin typeface="+mn-lt"/>
                <a:ea typeface="+mn-ea"/>
                <a:cs typeface="+mn-cs"/>
              </a:rPr>
              <a:t>Mogelijk </a:t>
            </a:r>
            <a:r>
              <a:rPr lang="nl-NL" sz="1200" i="1" kern="1200" baseline="0" dirty="0" smtClean="0">
                <a:solidFill>
                  <a:schemeClr val="tx1"/>
                </a:solidFill>
                <a:effectLst/>
                <a:latin typeface="+mn-lt"/>
                <a:ea typeface="+mn-ea"/>
                <a:cs typeface="+mn-cs"/>
              </a:rPr>
              <a:t>nieuw </a:t>
            </a:r>
            <a:r>
              <a:rPr lang="nl-NL" sz="1200" i="1" kern="1200" baseline="0" dirty="0" smtClean="0">
                <a:solidFill>
                  <a:schemeClr val="tx1"/>
                </a:solidFill>
                <a:effectLst/>
                <a:latin typeface="+mn-lt"/>
                <a:ea typeface="+mn-ea"/>
                <a:cs typeface="+mn-cs"/>
              </a:rPr>
              <a:t>GVVP voorstel. Lijkt  haalbaar: uitvoerbaar en niet (te) kostbaar</a:t>
            </a:r>
            <a:r>
              <a:rPr lang="nl-NL" sz="1200" i="1" kern="1200" baseline="0" dirty="0" smtClean="0">
                <a:solidFill>
                  <a:schemeClr val="tx1"/>
                </a:solidFill>
                <a:effectLst/>
                <a:latin typeface="+mn-lt"/>
                <a:ea typeface="+mn-ea"/>
                <a:cs typeface="+mn-cs"/>
              </a:rPr>
              <a:t>. Geeft wel andere verkeersproblemen/situaties. </a:t>
            </a:r>
            <a:r>
              <a:rPr lang="nl-NL" sz="1200" i="1" kern="1200" baseline="0" dirty="0" smtClean="0">
                <a:solidFill>
                  <a:schemeClr val="tx1"/>
                </a:solidFill>
                <a:effectLst/>
                <a:latin typeface="+mn-lt"/>
                <a:ea typeface="+mn-ea"/>
                <a:cs typeface="+mn-cs"/>
              </a:rPr>
              <a:t/>
            </a:r>
            <a:br>
              <a:rPr lang="nl-NL" sz="1200" i="1" kern="1200" baseline="0" dirty="0" smtClean="0">
                <a:solidFill>
                  <a:schemeClr val="tx1"/>
                </a:solidFill>
                <a:effectLst/>
                <a:latin typeface="+mn-lt"/>
                <a:ea typeface="+mn-ea"/>
                <a:cs typeface="+mn-cs"/>
              </a:rPr>
            </a:br>
            <a:r>
              <a:rPr lang="nl-NL" sz="1200" i="1" kern="1200" baseline="0" dirty="0" smtClean="0">
                <a:solidFill>
                  <a:schemeClr val="tx1"/>
                </a:solidFill>
                <a:effectLst/>
                <a:latin typeface="+mn-lt"/>
                <a:ea typeface="+mn-ea"/>
                <a:cs typeface="+mn-cs"/>
              </a:rPr>
              <a:t>   Dorp in via O-Venloseweg – Bernardstr –Wilhelminsstr – Dorpsstraat</a:t>
            </a:r>
          </a:p>
          <a:p>
            <a:pPr lvl="0"/>
            <a:r>
              <a:rPr lang="nl-NL" sz="1200" i="1" kern="1200" baseline="0" dirty="0" smtClean="0">
                <a:solidFill>
                  <a:schemeClr val="tx1"/>
                </a:solidFill>
                <a:effectLst/>
                <a:latin typeface="+mn-lt"/>
                <a:ea typeface="+mn-ea"/>
                <a:cs typeface="+mn-cs"/>
              </a:rPr>
              <a:t>   Dorp uit  via Scholtisstr – O-Venloseweg - Beatrixstr</a:t>
            </a:r>
            <a:endParaRPr lang="en-US" sz="1200" i="1"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Snelheid verkeer Genooierweg. Handhaving gevraagd</a:t>
            </a:r>
            <a:r>
              <a:rPr lang="nl-NL" sz="1200" kern="1200" dirty="0" smtClean="0">
                <a:solidFill>
                  <a:schemeClr val="tx1"/>
                </a:solidFill>
                <a:effectLst/>
                <a:latin typeface="+mn-lt"/>
                <a:ea typeface="+mn-ea"/>
                <a:cs typeface="+mn-cs"/>
              </a:rPr>
              <a:t>.  Opgelost.  Er ligt nu 1 drempel !  </a:t>
            </a:r>
            <a:r>
              <a:rPr lang="nl-NL" sz="1200" i="1" kern="1200" dirty="0" smtClean="0">
                <a:solidFill>
                  <a:schemeClr val="tx1"/>
                </a:solidFill>
                <a:effectLst/>
                <a:latin typeface="+mn-lt"/>
                <a:ea typeface="+mn-ea"/>
                <a:cs typeface="+mn-cs"/>
              </a:rPr>
              <a:t>Sluit </a:t>
            </a:r>
            <a:r>
              <a:rPr lang="nl-NL" sz="1200" i="1" kern="1200" dirty="0" smtClean="0">
                <a:solidFill>
                  <a:schemeClr val="tx1"/>
                </a:solidFill>
                <a:effectLst/>
                <a:latin typeface="+mn-lt"/>
                <a:ea typeface="+mn-ea"/>
                <a:cs typeface="+mn-cs"/>
              </a:rPr>
              <a:t>evt. wel aan</a:t>
            </a:r>
            <a:r>
              <a:rPr lang="nl-NL" sz="1200" i="1" kern="1200" baseline="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bij vorige item.  </a:t>
            </a:r>
            <a:r>
              <a:rPr lang="nl-NL" sz="1200" i="1" kern="1200" dirty="0" smtClean="0">
                <a:solidFill>
                  <a:schemeClr val="tx1"/>
                </a:solidFill>
                <a:effectLst/>
                <a:latin typeface="+mn-lt"/>
                <a:ea typeface="+mn-ea"/>
                <a:cs typeface="+mn-cs"/>
              </a:rPr>
              <a:t>Alternatief </a:t>
            </a:r>
          </a:p>
          <a:p>
            <a:pPr lvl="0"/>
            <a:r>
              <a:rPr lang="nl-NL" sz="1200" i="1" kern="120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Dorp in via Genooierweg – Dorpsstraat</a:t>
            </a:r>
          </a:p>
          <a:p>
            <a:pPr lvl="0"/>
            <a:r>
              <a:rPr lang="nl-NL" sz="1200" i="1" kern="1200" dirty="0" smtClean="0">
                <a:solidFill>
                  <a:schemeClr val="tx1"/>
                </a:solidFill>
                <a:effectLst/>
                <a:latin typeface="+mn-lt"/>
                <a:ea typeface="+mn-ea"/>
                <a:cs typeface="+mn-cs"/>
              </a:rPr>
              <a:t>     Dorp uit via Scholtisstr – O-Venloseweg</a:t>
            </a:r>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55351A-6BD7-45D1-A081-8318AC71A7BD}" type="slidenum">
              <a:rPr lang="en-US" smtClean="0"/>
              <a:t>13</a:t>
            </a:fld>
            <a:endParaRPr lang="en-US"/>
          </a:p>
        </p:txBody>
      </p:sp>
    </p:spTree>
    <p:extLst>
      <p:ext uri="{BB962C8B-B14F-4D97-AF65-F5344CB8AC3E}">
        <p14:creationId xmlns:p14="http://schemas.microsoft.com/office/powerpoint/2010/main" val="294346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1) Verkeersveiligheid </a:t>
            </a:r>
            <a:r>
              <a:rPr lang="nl-NL" sz="1200" kern="1200" dirty="0" smtClean="0">
                <a:solidFill>
                  <a:schemeClr val="tx1"/>
                </a:solidFill>
                <a:effectLst/>
                <a:latin typeface="+mn-lt"/>
                <a:ea typeface="+mn-ea"/>
                <a:cs typeface="+mn-cs"/>
              </a:rPr>
              <a:t>verbeteren voor verkeer Villigerveld richting Rijksweg</a:t>
            </a:r>
            <a:r>
              <a:rPr lang="nl-NL" sz="1200" i="1" kern="1200" dirty="0" smtClean="0">
                <a:solidFill>
                  <a:schemeClr val="tx1"/>
                </a:solidFill>
                <a:effectLst/>
                <a:latin typeface="+mn-lt"/>
                <a:ea typeface="+mn-ea"/>
                <a:cs typeface="+mn-cs"/>
              </a:rPr>
              <a:t>.  ??? Invoegen op R-weg  of op</a:t>
            </a:r>
            <a:r>
              <a:rPr lang="nl-NL" sz="1200" i="1" kern="1200" baseline="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Vilgert? </a:t>
            </a:r>
            <a:endParaRPr lang="en-US" sz="1200" i="1"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2) Herinrichting </a:t>
            </a:r>
            <a:r>
              <a:rPr lang="nl-NL" sz="1200" b="1" kern="1200" dirty="0" smtClean="0">
                <a:solidFill>
                  <a:schemeClr val="tx1"/>
                </a:solidFill>
                <a:effectLst/>
                <a:latin typeface="+mn-lt"/>
                <a:ea typeface="+mn-ea"/>
                <a:cs typeface="+mn-cs"/>
              </a:rPr>
              <a:t>Schandeloseweg</a:t>
            </a:r>
            <a:r>
              <a:rPr lang="nl-NL" sz="1200" kern="1200" dirty="0" smtClean="0">
                <a:solidFill>
                  <a:schemeClr val="tx1"/>
                </a:solidFill>
                <a:effectLst/>
                <a:latin typeface="+mn-lt"/>
                <a:ea typeface="+mn-ea"/>
                <a:cs typeface="+mn-cs"/>
              </a:rPr>
              <a:t>, druppel stoep onlogisch en gevaarlijk voor fietsers ivm parkeren.</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3) Scootmobielroute </a:t>
            </a:r>
            <a:r>
              <a:rPr lang="nl-NL" sz="1200" kern="1200" dirty="0" smtClean="0">
                <a:solidFill>
                  <a:schemeClr val="tx1"/>
                </a:solidFill>
                <a:effectLst/>
                <a:latin typeface="+mn-lt"/>
                <a:ea typeface="+mn-ea"/>
                <a:cs typeface="+mn-cs"/>
              </a:rPr>
              <a:t>van Schandelo naar Velden is onlogisch. Onderzoek naar andere route.  </a:t>
            </a:r>
            <a:r>
              <a:rPr lang="nl-NL" sz="1200" i="1" kern="1200" dirty="0" smtClean="0">
                <a:solidFill>
                  <a:schemeClr val="tx1"/>
                </a:solidFill>
                <a:effectLst/>
                <a:latin typeface="+mn-lt"/>
                <a:ea typeface="+mn-ea"/>
                <a:cs typeface="+mn-cs"/>
              </a:rPr>
              <a:t>Is er nu een scootmobielroute</a:t>
            </a:r>
            <a:r>
              <a:rPr lang="nl-NL" sz="1200" i="1" kern="1200" dirty="0" smtClean="0">
                <a:solidFill>
                  <a:schemeClr val="tx1"/>
                </a:solidFill>
                <a:effectLst/>
                <a:latin typeface="+mn-lt"/>
                <a:ea typeface="+mn-ea"/>
                <a:cs typeface="+mn-cs"/>
              </a:rPr>
              <a:t>....??   </a:t>
            </a:r>
            <a:r>
              <a:rPr lang="nl-NL" sz="1200" dirty="0" smtClean="0"/>
              <a:t>Onderzoek naar andere route?</a:t>
            </a:r>
            <a:endParaRPr lang="en-US" sz="1200" i="1"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Van Beatrixstraat naar Rijksweg onduidelijk. Regelmatig auto’s die verkeerde weg/oude weg inslaan en hierdoor weer moeten draaien. Dit levert gevaarlijke situaties op voor onder meer fietsers. Mogelijke optie: plaatsen plantenbakken tegen Rijksweg aan, zodat oude afslag verdwijnt of slagboom verplaatsen tegen de Rijksweg aan. Fietsers moeten wel doorgang behouden.</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Er wordt veel door rood gereden op onder andere de Rijksweg. Dit levert gevaarlijke situaties op. Plaatsen camera’s een optie?  Geen 100%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Verlenging voetpad rotonde tot aan Heideweg. Momenteel geen voetpad, waardoor voetgangers op het </a:t>
            </a:r>
            <a:r>
              <a:rPr lang="nl-NL" sz="1200" kern="1200" dirty="0" smtClean="0">
                <a:solidFill>
                  <a:schemeClr val="tx1"/>
                </a:solidFill>
                <a:effectLst/>
                <a:latin typeface="+mn-lt"/>
                <a:ea typeface="+mn-ea"/>
                <a:cs typeface="+mn-cs"/>
              </a:rPr>
              <a:t>weg/fietspad </a:t>
            </a:r>
            <a:r>
              <a:rPr lang="nl-NL" sz="1200" kern="1200" dirty="0" smtClean="0">
                <a:solidFill>
                  <a:schemeClr val="tx1"/>
                </a:solidFill>
                <a:effectLst/>
                <a:latin typeface="+mn-lt"/>
                <a:ea typeface="+mn-ea"/>
                <a:cs typeface="+mn-cs"/>
              </a:rPr>
              <a:t>lopen</a:t>
            </a:r>
            <a:r>
              <a:rPr lang="nl-NL" sz="1200" kern="1200" dirty="0" smtClean="0">
                <a:solidFill>
                  <a:schemeClr val="tx1"/>
                </a:solidFill>
                <a:effectLst/>
                <a:latin typeface="+mn-lt"/>
                <a:ea typeface="+mn-ea"/>
                <a:cs typeface="+mn-cs"/>
              </a:rPr>
              <a:t>. </a:t>
            </a:r>
            <a:r>
              <a:rPr lang="nl-NL" b="1" i="1" dirty="0" smtClean="0">
                <a:solidFill>
                  <a:srgbClr val="7030A0"/>
                </a:solidFill>
              </a:rPr>
              <a:t>Kraneveld krijgt tot Verschurensingel eenzijdig voetpad/trottoir.</a:t>
            </a:r>
            <a:endParaRPr lang="en-US" sz="1200" b="1" i="1"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Situatie Beatrixstraat gevaarlijk, vraag om eenrichtingsverkeer.</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Hoeverstraat (onverharde weg) eenrichting tot afslag camping (Weerdweg) ivm gevaar afslaand verkeer (op rijksweg) voor tuincentrum.  </a:t>
            </a:r>
            <a:r>
              <a:rPr lang="nl-NL" sz="1200" i="1" kern="1200" dirty="0" smtClean="0">
                <a:solidFill>
                  <a:schemeClr val="tx1"/>
                </a:solidFill>
                <a:effectLst/>
                <a:latin typeface="+mn-lt"/>
                <a:ea typeface="+mn-ea"/>
                <a:cs typeface="+mn-cs"/>
              </a:rPr>
              <a:t>Mogelijk haalbaar</a:t>
            </a:r>
            <a:r>
              <a:rPr lang="nl-NL" sz="1200" i="1" kern="1200" baseline="0" dirty="0" smtClean="0">
                <a:solidFill>
                  <a:schemeClr val="tx1"/>
                </a:solidFill>
                <a:effectLst/>
                <a:latin typeface="+mn-lt"/>
                <a:ea typeface="+mn-ea"/>
                <a:cs typeface="+mn-cs"/>
              </a:rPr>
              <a:t> binnen GVVP</a:t>
            </a:r>
            <a:endParaRPr lang="en-US" sz="1200" i="1"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Voetgangersoversteek Fleuren – de Sport voorzien van een stoplicht.</a:t>
            </a:r>
            <a:r>
              <a:rPr lang="nl-NL" sz="1200" kern="1200" baseline="0" dirty="0" smtClean="0">
                <a:solidFill>
                  <a:schemeClr val="tx1"/>
                </a:solidFill>
                <a:effectLst/>
                <a:latin typeface="+mn-lt"/>
                <a:ea typeface="+mn-ea"/>
                <a:cs typeface="+mn-cs"/>
              </a:rPr>
              <a:t>  </a:t>
            </a:r>
            <a:r>
              <a:rPr lang="nl-NL" sz="1200" i="1" kern="1200" baseline="0" dirty="0" smtClean="0">
                <a:solidFill>
                  <a:schemeClr val="tx1"/>
                </a:solidFill>
                <a:effectLst/>
                <a:latin typeface="+mn-lt"/>
                <a:ea typeface="+mn-ea"/>
                <a:cs typeface="+mn-cs"/>
              </a:rPr>
              <a:t>&gt;&gt; </a:t>
            </a:r>
            <a:r>
              <a:rPr lang="nl-NL" sz="1200" i="1" kern="1200" baseline="0" dirty="0" smtClean="0">
                <a:solidFill>
                  <a:schemeClr val="tx1"/>
                </a:solidFill>
                <a:effectLst/>
                <a:latin typeface="+mn-lt"/>
                <a:ea typeface="+mn-ea"/>
                <a:cs typeface="+mn-cs"/>
              </a:rPr>
              <a:t>Veel te veel dure stoplichten dicht bijelkaar. </a:t>
            </a:r>
            <a:r>
              <a:rPr lang="nl-NL" sz="1200" i="1" u="sng" kern="1200" baseline="0" dirty="0" smtClean="0">
                <a:solidFill>
                  <a:schemeClr val="tx1"/>
                </a:solidFill>
                <a:effectLst/>
                <a:latin typeface="+mn-lt"/>
                <a:ea typeface="+mn-ea"/>
                <a:cs typeface="+mn-cs"/>
              </a:rPr>
              <a:t>Misschien</a:t>
            </a:r>
            <a:r>
              <a:rPr lang="nl-NL" sz="1200" i="1" kern="1200" baseline="0" dirty="0" smtClean="0">
                <a:solidFill>
                  <a:schemeClr val="tx1"/>
                </a:solidFill>
                <a:effectLst/>
                <a:latin typeface="+mn-lt"/>
                <a:ea typeface="+mn-ea"/>
                <a:cs typeface="+mn-cs"/>
              </a:rPr>
              <a:t> zijn zebrapaden haalbaar. </a:t>
            </a: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Parkeren op en rond de markt: vaak te vol. Voorstel: invoeren parkeerschijf.</a:t>
            </a:r>
            <a:r>
              <a:rPr lang="nl-NL" sz="1200" kern="1200" baseline="0" dirty="0" smtClean="0">
                <a:solidFill>
                  <a:schemeClr val="tx1"/>
                </a:solidFill>
                <a:effectLst/>
                <a:latin typeface="+mn-lt"/>
                <a:ea typeface="+mn-ea"/>
                <a:cs typeface="+mn-cs"/>
              </a:rPr>
              <a:t> </a:t>
            </a:r>
            <a:r>
              <a:rPr lang="nl-NL" sz="1200" i="1" kern="1200" baseline="0" dirty="0" smtClean="0">
                <a:solidFill>
                  <a:schemeClr val="tx1"/>
                </a:solidFill>
                <a:effectLst/>
                <a:latin typeface="+mn-lt"/>
                <a:ea typeface="+mn-ea"/>
                <a:cs typeface="+mn-cs"/>
              </a:rPr>
              <a:t>&gt;&gt; </a:t>
            </a:r>
            <a:r>
              <a:rPr lang="nl-NL" sz="1200" i="1" dirty="0" smtClean="0"/>
              <a:t>   P-tijd limiet.   Ook al in ‘wonen’ aangedragen.</a:t>
            </a:r>
            <a:endParaRPr lang="en-US" sz="1200" i="1" dirty="0" smtClean="0"/>
          </a:p>
          <a:p>
            <a:pPr lvl="0"/>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55351A-6BD7-45D1-A081-8318AC71A7BD}" type="slidenum">
              <a:rPr lang="en-US" smtClean="0"/>
              <a:t>14</a:t>
            </a:fld>
            <a:endParaRPr lang="en-US"/>
          </a:p>
        </p:txBody>
      </p:sp>
    </p:spTree>
    <p:extLst>
      <p:ext uri="{BB962C8B-B14F-4D97-AF65-F5344CB8AC3E}">
        <p14:creationId xmlns:p14="http://schemas.microsoft.com/office/powerpoint/2010/main" val="125971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Buurtvervoer – gestart vanuit Open Inloop Rozenhof. Privéauto’s.  </a:t>
            </a:r>
            <a:r>
              <a:rPr lang="nl-NL" sz="1200" b="1" kern="1200" dirty="0" smtClean="0">
                <a:solidFill>
                  <a:schemeClr val="tx1"/>
                </a:solidFill>
                <a:effectLst/>
                <a:latin typeface="+mn-lt"/>
                <a:ea typeface="+mn-ea"/>
                <a:cs typeface="+mn-cs"/>
              </a:rPr>
              <a:t>WG-leden nodig om vervoersbehoeften in Velden te peilen</a:t>
            </a:r>
            <a:r>
              <a:rPr lang="nl-NL" sz="1200" b="1" kern="1200" baseline="0" dirty="0" smtClean="0">
                <a:solidFill>
                  <a:schemeClr val="tx1"/>
                </a:solidFill>
                <a:effectLst/>
                <a:latin typeface="+mn-lt"/>
                <a:ea typeface="+mn-ea"/>
                <a:cs typeface="+mn-cs"/>
              </a:rPr>
              <a:t> </a:t>
            </a:r>
            <a:r>
              <a:rPr lang="nl-NL" sz="1200" kern="1200" baseline="0" dirty="0" smtClean="0">
                <a:solidFill>
                  <a:schemeClr val="tx1"/>
                </a:solidFill>
                <a:effectLst/>
                <a:latin typeface="+mn-lt"/>
                <a:ea typeface="+mn-ea"/>
                <a:cs typeface="+mn-cs"/>
              </a:rPr>
              <a:t>en vervolgens, indien nodig blijkt, plannen maken en effectueren</a:t>
            </a:r>
            <a:r>
              <a:rPr lang="nl-NL" sz="1200" kern="1200" dirty="0" smtClean="0">
                <a:solidFill>
                  <a:schemeClr val="tx1"/>
                </a:solidFill>
                <a:effectLst/>
                <a:latin typeface="+mn-lt"/>
                <a:ea typeface="+mn-ea"/>
                <a:cs typeface="+mn-cs"/>
              </a:rPr>
              <a:t> om e.e.a. uit</a:t>
            </a:r>
            <a:r>
              <a:rPr lang="nl-NL" sz="1200" kern="1200" baseline="0" dirty="0" smtClean="0">
                <a:solidFill>
                  <a:schemeClr val="tx1"/>
                </a:solidFill>
                <a:effectLst/>
                <a:latin typeface="+mn-lt"/>
                <a:ea typeface="+mn-ea"/>
                <a:cs typeface="+mn-cs"/>
              </a:rPr>
              <a:t> te breiden v.w.b. deelnemers, afstanden en bestemmingslocaties.</a:t>
            </a:r>
            <a:endParaRPr lang="nl-NL" sz="1200" kern="1200" dirty="0" smtClean="0">
              <a:solidFill>
                <a:schemeClr val="tx1"/>
              </a:solidFill>
              <a:effectLst/>
              <a:latin typeface="+mn-lt"/>
              <a:ea typeface="+mn-ea"/>
              <a:cs typeface="+mn-cs"/>
            </a:endParaRPr>
          </a:p>
          <a:p>
            <a:pPr lvl="0"/>
            <a:endParaRPr lang="nl-NL" sz="1200" kern="1200" dirty="0" smtClean="0">
              <a:solidFill>
                <a:schemeClr val="tx1"/>
              </a:solidFill>
              <a:effectLst/>
              <a:latin typeface="+mn-lt"/>
              <a:ea typeface="+mn-ea"/>
              <a:cs typeface="+mn-cs"/>
            </a:endParaRPr>
          </a:p>
          <a:p>
            <a:pPr lvl="0"/>
            <a:r>
              <a:rPr lang="nl-NL" sz="1200" strike="sngStrike" kern="1200" baseline="0" dirty="0" smtClean="0">
                <a:solidFill>
                  <a:schemeClr val="tx1"/>
                </a:solidFill>
                <a:effectLst/>
                <a:latin typeface="+mn-lt"/>
                <a:ea typeface="+mn-ea"/>
                <a:cs typeface="+mn-cs"/>
              </a:rPr>
              <a:t>Met </a:t>
            </a:r>
            <a:r>
              <a:rPr lang="nl-NL" sz="1200" strike="sngStrike" kern="1200" baseline="0" dirty="0" smtClean="0">
                <a:solidFill>
                  <a:schemeClr val="tx1"/>
                </a:solidFill>
                <a:effectLst/>
                <a:latin typeface="+mn-lt"/>
                <a:ea typeface="+mn-ea"/>
                <a:cs typeface="+mn-cs"/>
              </a:rPr>
              <a:t>de overgang van Veolia naar Arriva vervallen de gratis vervoerspassen ouderen en gehandicapten. Kunnen deze passen terugkeren?          </a:t>
            </a:r>
            <a:r>
              <a:rPr lang="nl-NL" sz="1200" i="1" strike="sngStrike" kern="1200" baseline="0" dirty="0" smtClean="0">
                <a:solidFill>
                  <a:schemeClr val="tx1"/>
                </a:solidFill>
                <a:effectLst/>
                <a:latin typeface="+mn-lt"/>
                <a:ea typeface="+mn-ea"/>
                <a:cs typeface="+mn-cs"/>
              </a:rPr>
              <a:t>Is inmiddels geregeld</a:t>
            </a:r>
            <a:r>
              <a:rPr lang="nl-NL" sz="1200" i="1" kern="1200" dirty="0" smtClean="0">
                <a:solidFill>
                  <a:schemeClr val="tx1"/>
                </a:solidFill>
                <a:effectLst/>
                <a:latin typeface="+mn-lt"/>
                <a:ea typeface="+mn-ea"/>
                <a:cs typeface="+mn-cs"/>
              </a:rPr>
              <a:t/>
            </a:r>
            <a:br>
              <a:rPr lang="nl-NL" sz="1200" i="1" kern="1200" dirty="0" smtClean="0">
                <a:solidFill>
                  <a:schemeClr val="tx1"/>
                </a:solidFill>
                <a:effectLst/>
                <a:latin typeface="+mn-lt"/>
                <a:ea typeface="+mn-ea"/>
                <a:cs typeface="+mn-cs"/>
              </a:rPr>
            </a:br>
            <a:endParaRPr lang="en-US" sz="1200" i="1"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Bushalte bij Taurus slecht/niet verlicht, waardoor regelmatig bussen niet zien dat er mensen staan te wachten en voorbij gaan. Behoefte aan verlichting.   </a:t>
            </a:r>
            <a:r>
              <a:rPr lang="nl-NL" sz="1200" b="1" i="1" kern="1200" dirty="0" smtClean="0">
                <a:solidFill>
                  <a:schemeClr val="tx1"/>
                </a:solidFill>
                <a:effectLst/>
                <a:latin typeface="+mn-lt"/>
                <a:ea typeface="+mn-ea"/>
                <a:cs typeface="+mn-cs"/>
              </a:rPr>
              <a:t>Verlichting R-Weg komt er aan </a:t>
            </a:r>
            <a:r>
              <a:rPr lang="nl-NL" sz="1200" b="1" i="1" kern="1200" dirty="0" smtClean="0">
                <a:solidFill>
                  <a:schemeClr val="tx1"/>
                </a:solidFill>
                <a:effectLst/>
                <a:latin typeface="+mn-lt"/>
                <a:ea typeface="+mn-ea"/>
                <a:cs typeface="+mn-cs"/>
              </a:rPr>
              <a:t>, evenals </a:t>
            </a:r>
            <a:r>
              <a:rPr lang="nl-NL" sz="1200" b="1" i="1" kern="1200" dirty="0" smtClean="0">
                <a:solidFill>
                  <a:schemeClr val="tx1"/>
                </a:solidFill>
                <a:effectLst/>
                <a:latin typeface="+mn-lt"/>
                <a:ea typeface="+mn-ea"/>
                <a:cs typeface="+mn-cs"/>
              </a:rPr>
              <a:t>fietsstalling bij bushaltes.</a:t>
            </a:r>
            <a:endParaRPr lang="en-US" b="1" i="1" dirty="0"/>
          </a:p>
        </p:txBody>
      </p:sp>
      <p:sp>
        <p:nvSpPr>
          <p:cNvPr id="4" name="Slide Number Placeholder 3"/>
          <p:cNvSpPr>
            <a:spLocks noGrp="1"/>
          </p:cNvSpPr>
          <p:nvPr>
            <p:ph type="sldNum" sz="quarter" idx="10"/>
          </p:nvPr>
        </p:nvSpPr>
        <p:spPr/>
        <p:txBody>
          <a:bodyPr/>
          <a:lstStyle/>
          <a:p>
            <a:fld id="{9055351A-6BD7-45D1-A081-8318AC71A7BD}" type="slidenum">
              <a:rPr lang="en-US" smtClean="0"/>
              <a:t>15</a:t>
            </a:fld>
            <a:endParaRPr lang="en-US"/>
          </a:p>
        </p:txBody>
      </p:sp>
    </p:spTree>
    <p:extLst>
      <p:ext uri="{BB962C8B-B14F-4D97-AF65-F5344CB8AC3E}">
        <p14:creationId xmlns:p14="http://schemas.microsoft.com/office/powerpoint/2010/main" val="25885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Er zou in Velden een multidisciplinair </a:t>
            </a:r>
            <a:r>
              <a:rPr lang="nl-NL" sz="1200" b="1" kern="1200" dirty="0" smtClean="0">
                <a:solidFill>
                  <a:schemeClr val="tx1"/>
                </a:solidFill>
                <a:effectLst/>
                <a:latin typeface="+mn-lt"/>
                <a:ea typeface="+mn-ea"/>
                <a:cs typeface="+mn-cs"/>
              </a:rPr>
              <a:t>zorg/gezondheidscentrum</a:t>
            </a:r>
            <a:r>
              <a:rPr lang="nl-NL" sz="1200" kern="1200" dirty="0" smtClean="0">
                <a:solidFill>
                  <a:schemeClr val="tx1"/>
                </a:solidFill>
                <a:effectLst/>
                <a:latin typeface="+mn-lt"/>
                <a:ea typeface="+mn-ea"/>
                <a:cs typeface="+mn-cs"/>
              </a:rPr>
              <a:t> moeten komen. Daarmee wordt voorzien in een behoefte van jongeren en ouderen in Velden. Zo’n centrum kan tevens een signaleringsfunctie voor het Huis van de Wijk / sociaal wijkteam invullen</a:t>
            </a:r>
            <a:r>
              <a:rPr lang="nl-NL" sz="1200" kern="1200" dirty="0" smtClean="0">
                <a:solidFill>
                  <a:schemeClr val="tx1"/>
                </a:solidFill>
                <a:effectLst/>
                <a:latin typeface="+mn-lt"/>
                <a:ea typeface="+mn-ea"/>
                <a:cs typeface="+mn-cs"/>
              </a:rPr>
              <a:t>. </a:t>
            </a:r>
            <a:r>
              <a:rPr lang="nl-NL" b="1" dirty="0" smtClean="0"/>
              <a:t>Discussie nogmaals opgang brengen.     </a:t>
            </a:r>
            <a:r>
              <a:rPr lang="nl-NL" b="0" dirty="0" smtClean="0"/>
              <a:t>Zie ook 5.3 </a:t>
            </a:r>
            <a:r>
              <a:rPr lang="nl-NL" sz="1200" b="1" kern="1200" dirty="0" smtClean="0">
                <a:solidFill>
                  <a:schemeClr val="tx1"/>
                </a:solidFill>
                <a:effectLst/>
                <a:latin typeface="+mn-lt"/>
                <a:ea typeface="+mn-ea"/>
                <a:cs typeface="+mn-cs"/>
              </a:rPr>
              <a:t/>
            </a:r>
            <a:br>
              <a:rPr lang="nl-NL" sz="1200" b="1" kern="1200" dirty="0" smtClean="0">
                <a:solidFill>
                  <a:schemeClr val="tx1"/>
                </a:solidFill>
                <a:effectLst/>
                <a:latin typeface="+mn-lt"/>
                <a:ea typeface="+mn-ea"/>
                <a:cs typeface="+mn-cs"/>
              </a:rPr>
            </a:b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Voor de stijgende groep </a:t>
            </a:r>
            <a:r>
              <a:rPr lang="nl-NL" sz="1200" b="1" kern="1200" dirty="0" smtClean="0">
                <a:solidFill>
                  <a:schemeClr val="tx1"/>
                </a:solidFill>
                <a:effectLst/>
                <a:latin typeface="+mn-lt"/>
                <a:ea typeface="+mn-ea"/>
                <a:cs typeface="+mn-cs"/>
              </a:rPr>
              <a:t>dementerenden</a:t>
            </a:r>
            <a:r>
              <a:rPr lang="nl-NL" sz="1200" kern="1200" dirty="0" smtClean="0">
                <a:solidFill>
                  <a:schemeClr val="tx1"/>
                </a:solidFill>
                <a:effectLst/>
                <a:latin typeface="+mn-lt"/>
                <a:ea typeface="+mn-ea"/>
                <a:cs typeface="+mn-cs"/>
              </a:rPr>
              <a:t> dient een dagvoorziening of een andere </a:t>
            </a:r>
            <a:r>
              <a:rPr lang="nl-NL" sz="1200" b="1" kern="1200" dirty="0" smtClean="0">
                <a:solidFill>
                  <a:schemeClr val="tx1"/>
                </a:solidFill>
                <a:effectLst/>
                <a:latin typeface="+mn-lt"/>
                <a:ea typeface="+mn-ea"/>
                <a:cs typeface="+mn-cs"/>
              </a:rPr>
              <a:t>opvang</a:t>
            </a:r>
            <a:r>
              <a:rPr lang="nl-NL" sz="1200" kern="1200" dirty="0" smtClean="0">
                <a:solidFill>
                  <a:schemeClr val="tx1"/>
                </a:solidFill>
                <a:effectLst/>
                <a:latin typeface="+mn-lt"/>
                <a:ea typeface="+mn-ea"/>
                <a:cs typeface="+mn-cs"/>
              </a:rPr>
              <a:t>voorzieningen te komen in Velden, rekening houdend met waardigheid en trots van deze mensen en aandacht voor goede besteding van beschikbare budgetten. </a:t>
            </a:r>
            <a:r>
              <a:rPr lang="nl-NL" i="1" dirty="0" smtClean="0"/>
              <a:t>Initiatiefplan voor een dergelijke voorziening is ingediend voor lokatie ex-gymzaal. Omvang en tijdslijn</a:t>
            </a:r>
            <a:r>
              <a:rPr lang="nl-NL" i="1" baseline="0" dirty="0" smtClean="0"/>
              <a:t> </a:t>
            </a:r>
            <a:r>
              <a:rPr lang="nl-NL" i="1" dirty="0" smtClean="0"/>
              <a:t>niet bekend. Levert wel concentratie van zorgvoorzieningen in Kloosterstraat.</a:t>
            </a:r>
            <a:endParaRPr lang="en-US" i="1" dirty="0" smtClean="0"/>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55351A-6BD7-45D1-A081-8318AC71A7BD}" type="slidenum">
              <a:rPr lang="en-US" smtClean="0"/>
              <a:t>17</a:t>
            </a:fld>
            <a:endParaRPr lang="en-US"/>
          </a:p>
        </p:txBody>
      </p:sp>
    </p:spTree>
    <p:extLst>
      <p:ext uri="{BB962C8B-B14F-4D97-AF65-F5344CB8AC3E}">
        <p14:creationId xmlns:p14="http://schemas.microsoft.com/office/powerpoint/2010/main" val="374584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Inwoners, jong en oud, uit Velden die behoefte hebben aan </a:t>
            </a:r>
            <a:r>
              <a:rPr lang="nl-NL" sz="1200" b="1" kern="1200" dirty="0" smtClean="0">
                <a:solidFill>
                  <a:schemeClr val="tx1"/>
                </a:solidFill>
                <a:effectLst/>
                <a:latin typeface="+mn-lt"/>
                <a:ea typeface="+mn-ea"/>
                <a:cs typeface="+mn-cs"/>
              </a:rPr>
              <a:t>dagopvang</a:t>
            </a:r>
            <a:r>
              <a:rPr lang="nl-NL" sz="1200" kern="1200" dirty="0" smtClean="0">
                <a:solidFill>
                  <a:schemeClr val="tx1"/>
                </a:solidFill>
                <a:effectLst/>
                <a:latin typeface="+mn-lt"/>
                <a:ea typeface="+mn-ea"/>
                <a:cs typeface="+mn-cs"/>
              </a:rPr>
              <a:t>, moeten te allen tijde in Velden kunnen blijven wonen.   </a:t>
            </a:r>
            <a:r>
              <a:rPr lang="nl-NL" sz="1200" i="1" kern="1200" dirty="0" smtClean="0">
                <a:solidFill>
                  <a:schemeClr val="tx1"/>
                </a:solidFill>
                <a:effectLst/>
                <a:latin typeface="+mn-lt"/>
                <a:ea typeface="+mn-ea"/>
                <a:cs typeface="+mn-cs"/>
              </a:rPr>
              <a:t>&gt;&gt; </a:t>
            </a:r>
            <a:r>
              <a:rPr lang="nl-NL" sz="1200" b="1" i="1" kern="1200" dirty="0" smtClean="0">
                <a:solidFill>
                  <a:schemeClr val="tx1"/>
                </a:solidFill>
                <a:effectLst/>
                <a:latin typeface="+mn-lt"/>
                <a:ea typeface="+mn-ea"/>
                <a:cs typeface="+mn-cs"/>
              </a:rPr>
              <a:t>Is er al: </a:t>
            </a:r>
            <a:r>
              <a:rPr lang="nl-NL" sz="1200" b="1" i="1" kern="1200" dirty="0" smtClean="0">
                <a:solidFill>
                  <a:schemeClr val="tx1"/>
                </a:solidFill>
                <a:effectLst/>
                <a:latin typeface="+mn-lt"/>
                <a:ea typeface="+mn-ea"/>
                <a:cs typeface="+mn-cs"/>
              </a:rPr>
              <a:t> OI </a:t>
            </a:r>
            <a:r>
              <a:rPr lang="nl-NL" sz="1200" b="1" i="1" kern="1200" dirty="0" smtClean="0">
                <a:solidFill>
                  <a:schemeClr val="tx1"/>
                </a:solidFill>
                <a:effectLst/>
                <a:latin typeface="+mn-lt"/>
                <a:ea typeface="+mn-ea"/>
                <a:cs typeface="+mn-cs"/>
              </a:rPr>
              <a:t>in Vilgaard</a:t>
            </a:r>
            <a:r>
              <a:rPr lang="nl-NL" sz="1200" i="1" kern="1200" dirty="0" smtClean="0">
                <a:solidFill>
                  <a:schemeClr val="tx1"/>
                </a:solidFill>
                <a:effectLst/>
                <a:latin typeface="+mn-lt"/>
                <a:ea typeface="+mn-ea"/>
                <a:cs typeface="+mn-cs"/>
              </a:rPr>
              <a:t>.  Imago probleem</a:t>
            </a:r>
            <a:r>
              <a:rPr lang="nl-NL" sz="1200" i="1" kern="1200" dirty="0" smtClean="0">
                <a:solidFill>
                  <a:schemeClr val="tx1"/>
                </a:solidFill>
                <a:effectLst/>
                <a:latin typeface="+mn-lt"/>
                <a:ea typeface="+mn-ea"/>
                <a:cs typeface="+mn-cs"/>
              </a:rPr>
              <a:t>??</a:t>
            </a:r>
          </a:p>
          <a:p>
            <a:pPr lvl="1"/>
            <a:r>
              <a:rPr lang="nl-NL" dirty="0" smtClean="0"/>
              <a:t>Open Inloop in de Vilgaard is actief. </a:t>
            </a:r>
          </a:p>
          <a:p>
            <a:pPr lvl="1"/>
            <a:r>
              <a:rPr lang="nl-NL" dirty="0" smtClean="0"/>
              <a:t>Werk mee aan de groei en uitbouw.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dirty="0" smtClean="0"/>
              <a:t>Laat de behoefte ook blijken, </a:t>
            </a:r>
            <a:r>
              <a:rPr lang="nl-NL" b="1" dirty="0" smtClean="0"/>
              <a:t>bezoek de Open Inloop</a:t>
            </a:r>
            <a:r>
              <a:rPr lang="nl-NL" dirty="0" smtClean="0"/>
              <a:t>.</a:t>
            </a:r>
            <a:br>
              <a:rPr lang="nl-NL" dirty="0" smtClean="0"/>
            </a:br>
            <a:r>
              <a:rPr lang="nl-NL" sz="1200" kern="1200" dirty="0" smtClean="0">
                <a:solidFill>
                  <a:schemeClr val="tx1"/>
                </a:solidFill>
                <a:effectLst/>
                <a:latin typeface="+mn-lt"/>
                <a:ea typeface="+mn-ea"/>
                <a:cs typeface="+mn-cs"/>
              </a:rPr>
              <a:t>Tevens wordt gepleit voor een </a:t>
            </a:r>
            <a:r>
              <a:rPr lang="nl-NL" sz="1200" b="1" kern="1200" dirty="0" smtClean="0">
                <a:solidFill>
                  <a:schemeClr val="tx1"/>
                </a:solidFill>
                <a:effectLst/>
                <a:latin typeface="+mn-lt"/>
                <a:ea typeface="+mn-ea"/>
                <a:cs typeface="+mn-cs"/>
              </a:rPr>
              <a:t>Open inloop voor jongere inwoners </a:t>
            </a:r>
            <a:r>
              <a:rPr lang="nl-NL" sz="1200" kern="1200" dirty="0" smtClean="0">
                <a:solidFill>
                  <a:schemeClr val="tx1"/>
                </a:solidFill>
                <a:effectLst/>
                <a:latin typeface="+mn-lt"/>
                <a:ea typeface="+mn-ea"/>
                <a:cs typeface="+mn-cs"/>
              </a:rPr>
              <a:t>die daaraan behoefte hebben.  </a:t>
            </a:r>
            <a:r>
              <a:rPr lang="nl-NL" sz="1200" i="1" kern="1200" dirty="0" smtClean="0">
                <a:solidFill>
                  <a:schemeClr val="tx1"/>
                </a:solidFill>
                <a:effectLst/>
                <a:latin typeface="+mn-lt"/>
                <a:ea typeface="+mn-ea"/>
                <a:cs typeface="+mn-cs"/>
              </a:rPr>
              <a:t>&gt;&gt; </a:t>
            </a:r>
            <a:r>
              <a:rPr lang="nl-NL" sz="1200" b="1" i="1" kern="1200" dirty="0" smtClean="0">
                <a:solidFill>
                  <a:schemeClr val="tx1"/>
                </a:solidFill>
                <a:effectLst/>
                <a:latin typeface="+mn-lt"/>
                <a:ea typeface="+mn-ea"/>
                <a:cs typeface="+mn-cs"/>
              </a:rPr>
              <a:t>Idem 1)  </a:t>
            </a:r>
            <a:r>
              <a:rPr lang="nl-NL" sz="1200" i="1" kern="1200" dirty="0" smtClean="0">
                <a:solidFill>
                  <a:schemeClr val="tx1"/>
                </a:solidFill>
                <a:effectLst/>
                <a:latin typeface="+mn-lt"/>
                <a:ea typeface="+mn-ea"/>
                <a:cs typeface="+mn-cs"/>
              </a:rPr>
              <a:t>toon die behoefte &gt; bezoek OI</a:t>
            </a:r>
            <a:endParaRPr lang="en-US" sz="1200" i="1" kern="1200" dirty="0" smtClean="0">
              <a:solidFill>
                <a:schemeClr val="tx1"/>
              </a:solidFill>
              <a:effectLst/>
              <a:latin typeface="+mn-lt"/>
              <a:ea typeface="+mn-ea"/>
              <a:cs typeface="+mn-cs"/>
            </a:endParaRPr>
          </a:p>
          <a:p>
            <a:pPr lvl="1"/>
            <a:endParaRPr lang="en-US" dirty="0" smtClean="0"/>
          </a:p>
          <a:p>
            <a:pPr lvl="0"/>
            <a:r>
              <a:rPr lang="nl-NL" sz="1200" kern="1200" dirty="0" smtClean="0">
                <a:solidFill>
                  <a:schemeClr val="tx1"/>
                </a:solidFill>
                <a:effectLst/>
                <a:latin typeface="+mn-lt"/>
                <a:ea typeface="+mn-ea"/>
                <a:cs typeface="+mn-cs"/>
              </a:rPr>
              <a:t>Naast </a:t>
            </a:r>
            <a:r>
              <a:rPr lang="nl-NL" sz="1200" kern="1200" dirty="0" smtClean="0">
                <a:solidFill>
                  <a:schemeClr val="tx1"/>
                </a:solidFill>
                <a:effectLst/>
                <a:latin typeface="+mn-lt"/>
                <a:ea typeface="+mn-ea"/>
                <a:cs typeface="+mn-cs"/>
              </a:rPr>
              <a:t>opvang dient er meer aandacht te komen voor het vraagstuk van </a:t>
            </a:r>
            <a:r>
              <a:rPr lang="nl-NL" sz="1200" b="1" kern="1200" dirty="0" smtClean="0">
                <a:solidFill>
                  <a:schemeClr val="tx1"/>
                </a:solidFill>
                <a:effectLst/>
                <a:latin typeface="+mn-lt"/>
                <a:ea typeface="+mn-ea"/>
                <a:cs typeface="+mn-cs"/>
              </a:rPr>
              <a:t>eenzaamheid</a:t>
            </a:r>
            <a:r>
              <a:rPr lang="nl-NL"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pPr lvl="1"/>
            <a:r>
              <a:rPr lang="nl-NL" dirty="0" smtClean="0"/>
              <a:t>HvdW en OI hebben dit eveneens als doelstelling. </a:t>
            </a:r>
          </a:p>
          <a:p>
            <a:pPr lvl="1"/>
            <a:r>
              <a:rPr lang="nl-NL" dirty="0" smtClean="0"/>
              <a:t>Mensen identificeren, benaderen en waar mogelijk betrekken.</a:t>
            </a:r>
          </a:p>
          <a:p>
            <a:pPr lvl="1"/>
            <a:r>
              <a:rPr lang="nl-NL" dirty="0" smtClean="0"/>
              <a:t>Sociale cohesie versterken. Ontmoetingsplekken creëeren (binnen en buiten &gt; hondenspelveld, speeltuintje, dorpstuin....?) </a:t>
            </a:r>
            <a:br>
              <a:rPr lang="nl-NL" dirty="0" smtClean="0"/>
            </a:b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Er </a:t>
            </a:r>
            <a:r>
              <a:rPr lang="nl-NL" sz="1200" kern="1200" dirty="0" smtClean="0">
                <a:solidFill>
                  <a:schemeClr val="tx1"/>
                </a:solidFill>
                <a:effectLst/>
                <a:latin typeface="+mn-lt"/>
                <a:ea typeface="+mn-ea"/>
                <a:cs typeface="+mn-cs"/>
              </a:rPr>
              <a:t>dient een structurele </a:t>
            </a:r>
            <a:r>
              <a:rPr lang="nl-NL" sz="1200" b="1" kern="1200" dirty="0" smtClean="0">
                <a:solidFill>
                  <a:schemeClr val="tx1"/>
                </a:solidFill>
                <a:effectLst/>
                <a:latin typeface="+mn-lt"/>
                <a:ea typeface="+mn-ea"/>
                <a:cs typeface="+mn-cs"/>
              </a:rPr>
              <a:t>communicatie te komen met het Huis van de Wijk</a:t>
            </a:r>
            <a:r>
              <a:rPr lang="nl-NL"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Wat </a:t>
            </a:r>
            <a:r>
              <a:rPr lang="nl-NL" sz="1200" b="1" kern="1200" dirty="0" smtClean="0">
                <a:solidFill>
                  <a:schemeClr val="tx1"/>
                </a:solidFill>
                <a:effectLst/>
                <a:latin typeface="+mn-lt"/>
                <a:ea typeface="+mn-ea"/>
                <a:cs typeface="+mn-cs"/>
              </a:rPr>
              <a:t>zijn de behoeften </a:t>
            </a:r>
            <a:r>
              <a:rPr lang="nl-NL" sz="1200" kern="1200" dirty="0" smtClean="0">
                <a:solidFill>
                  <a:schemeClr val="tx1"/>
                </a:solidFill>
                <a:effectLst/>
                <a:latin typeface="+mn-lt"/>
                <a:ea typeface="+mn-ea"/>
                <a:cs typeface="+mn-cs"/>
              </a:rPr>
              <a:t>uit Velden waar de professionals en vrijwilligers van het Huis van de Wijk tegenaan lopen</a:t>
            </a:r>
            <a:r>
              <a:rPr lang="nl-NL" sz="1200" i="1" kern="1200" dirty="0" smtClean="0">
                <a:solidFill>
                  <a:schemeClr val="tx1"/>
                </a:solidFill>
                <a:effectLst/>
                <a:latin typeface="+mn-lt"/>
                <a:ea typeface="+mn-ea"/>
                <a:cs typeface="+mn-cs"/>
              </a:rPr>
              <a:t>. ( comm. tussen wie: dorpsbewoners &amp; HvdW ??) </a:t>
            </a:r>
            <a:endParaRPr lang="en-US" sz="1200" i="1" kern="1200" dirty="0" smtClean="0">
              <a:solidFill>
                <a:schemeClr val="tx1"/>
              </a:solidFill>
              <a:effectLst/>
              <a:latin typeface="+mn-lt"/>
              <a:ea typeface="+mn-ea"/>
              <a:cs typeface="+mn-cs"/>
            </a:endParaRP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Dichterbij </a:t>
            </a:r>
            <a:r>
              <a:rPr lang="nl-NL" sz="1200" kern="1200" dirty="0" smtClean="0">
                <a:solidFill>
                  <a:schemeClr val="tx1"/>
                </a:solidFill>
                <a:effectLst/>
                <a:latin typeface="+mn-lt"/>
                <a:ea typeface="+mn-ea"/>
                <a:cs typeface="+mn-cs"/>
              </a:rPr>
              <a:t>zoekt ruimte voor dagbesteding voor meervoudig complex gehandicapten (contactpersoon van Dichterbij is Charlotte Swinkels).</a:t>
            </a:r>
            <a:endParaRPr lang="en-US" sz="1200" kern="1200" dirty="0" smtClean="0">
              <a:solidFill>
                <a:schemeClr val="tx1"/>
              </a:solidFill>
              <a:effectLst/>
              <a:latin typeface="+mn-lt"/>
              <a:ea typeface="+mn-ea"/>
              <a:cs typeface="+mn-cs"/>
            </a:endParaRPr>
          </a:p>
          <a:p>
            <a:endParaRPr lang="nl-NL" dirty="0" smtClean="0"/>
          </a:p>
          <a:p>
            <a:r>
              <a:rPr lang="nl-NL" i="1" dirty="0" smtClean="0"/>
              <a:t>Opm Bert:  Een aantal</a:t>
            </a:r>
            <a:r>
              <a:rPr lang="nl-NL" i="1" baseline="0" dirty="0" smtClean="0"/>
              <a:t> </a:t>
            </a:r>
            <a:r>
              <a:rPr lang="nl-NL" i="1" dirty="0" smtClean="0"/>
              <a:t>van de genoemde/gevraagde zaken in Zorg</a:t>
            </a:r>
            <a:r>
              <a:rPr lang="nl-NL" i="1" baseline="0" dirty="0" smtClean="0"/>
              <a:t> &amp; Welzijn </a:t>
            </a:r>
            <a:r>
              <a:rPr lang="nl-NL" i="1" dirty="0" smtClean="0"/>
              <a:t>zijn er al maar zijn blijkbaar niet of te weinig bekend.</a:t>
            </a:r>
            <a:r>
              <a:rPr lang="nl-NL" i="1" baseline="0" dirty="0" smtClean="0"/>
              <a:t> </a:t>
            </a:r>
            <a:r>
              <a:rPr lang="nl-NL" b="1" i="1" baseline="0" dirty="0" smtClean="0"/>
              <a:t>Betere promotie en/of communicatie nodig.</a:t>
            </a:r>
            <a:endParaRPr lang="en-US" b="1" i="1" dirty="0"/>
          </a:p>
        </p:txBody>
      </p:sp>
      <p:sp>
        <p:nvSpPr>
          <p:cNvPr id="4" name="Slide Number Placeholder 3"/>
          <p:cNvSpPr>
            <a:spLocks noGrp="1"/>
          </p:cNvSpPr>
          <p:nvPr>
            <p:ph type="sldNum" sz="quarter" idx="10"/>
          </p:nvPr>
        </p:nvSpPr>
        <p:spPr/>
        <p:txBody>
          <a:bodyPr/>
          <a:lstStyle/>
          <a:p>
            <a:fld id="{9055351A-6BD7-45D1-A081-8318AC71A7BD}" type="slidenum">
              <a:rPr lang="en-US" smtClean="0"/>
              <a:t>18</a:t>
            </a:fld>
            <a:endParaRPr lang="en-US"/>
          </a:p>
        </p:txBody>
      </p:sp>
    </p:spTree>
    <p:extLst>
      <p:ext uri="{BB962C8B-B14F-4D97-AF65-F5344CB8AC3E}">
        <p14:creationId xmlns:p14="http://schemas.microsoft.com/office/powerpoint/2010/main" val="1930031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kern="1200" dirty="0" smtClean="0">
                <a:solidFill>
                  <a:schemeClr val="tx1"/>
                </a:solidFill>
                <a:effectLst/>
                <a:latin typeface="+mn-lt"/>
                <a:ea typeface="+mn-ea"/>
                <a:cs typeface="+mn-cs"/>
              </a:rPr>
              <a:t>Ondernemers en leefbaarheid</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1) Balans </a:t>
            </a:r>
            <a:r>
              <a:rPr lang="nl-NL" sz="1200" kern="1200" dirty="0" smtClean="0">
                <a:solidFill>
                  <a:schemeClr val="tx1"/>
                </a:solidFill>
                <a:effectLst/>
                <a:latin typeface="+mn-lt"/>
                <a:ea typeface="+mn-ea"/>
                <a:cs typeface="+mn-cs"/>
              </a:rPr>
              <a:t>houden tussen leefbaarheid, ondernemen, en werkgelegenheid.</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Voorwaarden scheppen en in standhouden. </a:t>
            </a:r>
            <a:r>
              <a:rPr lang="nl-NL" sz="1200" kern="1200" dirty="0" smtClean="0">
                <a:solidFill>
                  <a:schemeClr val="tx1"/>
                </a:solidFill>
                <a:effectLst/>
                <a:latin typeface="+mn-lt"/>
                <a:ea typeface="+mn-ea"/>
                <a:cs typeface="+mn-cs"/>
              </a:rPr>
              <a:t>Ons </a:t>
            </a:r>
            <a:r>
              <a:rPr lang="nl-NL" sz="1200" b="1" kern="1200" dirty="0" smtClean="0">
                <a:solidFill>
                  <a:schemeClr val="tx1"/>
                </a:solidFill>
                <a:effectLst/>
                <a:latin typeface="+mn-lt"/>
                <a:ea typeface="+mn-ea"/>
                <a:cs typeface="+mn-cs"/>
              </a:rPr>
              <a:t>dorp heeft al deze </a:t>
            </a:r>
            <a:r>
              <a:rPr lang="nl-NL" sz="1200" b="1" kern="1200" dirty="0" smtClean="0">
                <a:solidFill>
                  <a:schemeClr val="tx1"/>
                </a:solidFill>
                <a:effectLst/>
                <a:latin typeface="+mn-lt"/>
                <a:ea typeface="+mn-ea"/>
                <a:cs typeface="+mn-cs"/>
              </a:rPr>
              <a:t>facetten</a:t>
            </a:r>
            <a:r>
              <a:rPr lang="nl-NL" sz="1200" b="1" kern="1200" baseline="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nodig </a:t>
            </a:r>
            <a:r>
              <a:rPr lang="nl-NL" sz="1200" kern="1200" dirty="0" smtClean="0">
                <a:solidFill>
                  <a:schemeClr val="tx1"/>
                </a:solidFill>
                <a:effectLst/>
                <a:latin typeface="+mn-lt"/>
                <a:ea typeface="+mn-ea"/>
                <a:cs typeface="+mn-cs"/>
              </a:rPr>
              <a:t>om leefbaar te zijn en blijven. </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Dorpsraad moet (mede) opkomen voor de belangen van de ondernemers in de kleine kern. </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2) De </a:t>
            </a:r>
            <a:r>
              <a:rPr lang="nl-NL" sz="1200" kern="1200" dirty="0" smtClean="0">
                <a:solidFill>
                  <a:schemeClr val="tx1"/>
                </a:solidFill>
                <a:effectLst/>
                <a:latin typeface="+mn-lt"/>
                <a:ea typeface="+mn-ea"/>
                <a:cs typeface="+mn-cs"/>
              </a:rPr>
              <a:t>ondernemers dragen bij aan leefbaarheid, zorgen voor vitaliteit en werkgelegenheid. Goede bereikbaarheid, (ook digitale), infrastructuur en bewegwijzering (verwijzings-reclame aan rijksweg). </a:t>
            </a:r>
            <a:endParaRPr lang="en-US" sz="1200" kern="1200" dirty="0" smtClean="0">
              <a:solidFill>
                <a:schemeClr val="tx1"/>
              </a:solidFill>
              <a:effectLst/>
              <a:latin typeface="+mn-lt"/>
              <a:ea typeface="+mn-ea"/>
              <a:cs typeface="+mn-cs"/>
            </a:endParaRPr>
          </a:p>
          <a:p>
            <a:pPr lvl="0"/>
            <a:endParaRPr lang="nl-NL" sz="1200" kern="1200" dirty="0" smtClean="0">
              <a:solidFill>
                <a:schemeClr val="tx1"/>
              </a:solidFill>
              <a:effectLst/>
              <a:latin typeface="+mn-lt"/>
              <a:ea typeface="+mn-ea"/>
              <a:cs typeface="+mn-cs"/>
            </a:endParaRPr>
          </a:p>
          <a:p>
            <a:r>
              <a:rPr lang="nl-NL" sz="2800" dirty="0" smtClean="0"/>
              <a:t>3) Is de zorgsector een groeiende werkgever? &gt;&gt;  </a:t>
            </a:r>
            <a:r>
              <a:rPr lang="nl-NL" sz="2400" dirty="0" smtClean="0"/>
              <a:t>Er lijkt groei in zorgverlenende instellingen (Kloosterstr en</a:t>
            </a:r>
            <a:r>
              <a:rPr lang="nl-NL" sz="2400" baseline="0" dirty="0" smtClean="0"/>
              <a:t> omgeving</a:t>
            </a:r>
            <a:r>
              <a:rPr lang="nl-NL" sz="2400" dirty="0" smtClean="0"/>
              <a:t>)</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....er is veel werkgelegenheid in en om het dorp verloren gegaan.(Wat betekent dit voor Velden?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Wat </a:t>
            </a:r>
            <a:r>
              <a:rPr lang="nl-NL" sz="1200" kern="1200" dirty="0" smtClean="0">
                <a:solidFill>
                  <a:schemeClr val="tx1"/>
                </a:solidFill>
                <a:effectLst/>
                <a:latin typeface="+mn-lt"/>
                <a:ea typeface="+mn-ea"/>
                <a:cs typeface="+mn-cs"/>
              </a:rPr>
              <a:t>wil Velden: vervangende werkgelegenheid in recreactiesector, gezondheidscentrum en zorg en welzijn?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Wat </a:t>
            </a:r>
            <a:r>
              <a:rPr lang="nl-NL" sz="1200" kern="1200" dirty="0" smtClean="0">
                <a:solidFill>
                  <a:schemeClr val="tx1"/>
                </a:solidFill>
                <a:effectLst/>
                <a:latin typeface="+mn-lt"/>
                <a:ea typeface="+mn-ea"/>
                <a:cs typeface="+mn-cs"/>
              </a:rPr>
              <a:t>zijn unique selling points, de onderscheidende factoren van Velden</a:t>
            </a:r>
            <a:r>
              <a:rPr lang="nl-NL" sz="1200" kern="1200" dirty="0" smtClean="0">
                <a:solidFill>
                  <a:schemeClr val="tx1"/>
                </a:solidFill>
                <a:effectLst/>
                <a:latin typeface="+mn-lt"/>
                <a:ea typeface="+mn-ea"/>
                <a:cs typeface="+mn-cs"/>
              </a:rPr>
              <a:t>?).</a:t>
            </a:r>
          </a:p>
          <a:p>
            <a:r>
              <a:rPr lang="nl-NL" sz="1200"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9055351A-6BD7-45D1-A081-8318AC71A7BD}" type="slidenum">
              <a:rPr lang="en-US" smtClean="0"/>
              <a:t>20</a:t>
            </a:fld>
            <a:endParaRPr lang="en-US"/>
          </a:p>
        </p:txBody>
      </p:sp>
    </p:spTree>
    <p:extLst>
      <p:ext uri="{BB962C8B-B14F-4D97-AF65-F5344CB8AC3E}">
        <p14:creationId xmlns:p14="http://schemas.microsoft.com/office/powerpoint/2010/main" val="425017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1)</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De ontwikkeling van het </a:t>
            </a:r>
            <a:r>
              <a:rPr lang="nl-NL" sz="1200" b="1" kern="1200" dirty="0" smtClean="0">
                <a:solidFill>
                  <a:srgbClr val="0000FF"/>
                </a:solidFill>
                <a:effectLst/>
                <a:latin typeface="+mn-lt"/>
                <a:ea typeface="+mn-ea"/>
                <a:cs typeface="+mn-cs"/>
              </a:rPr>
              <a:t>landbouwontwikkelingsgebied</a:t>
            </a:r>
            <a:r>
              <a:rPr lang="nl-NL" sz="1200" kern="1200" dirty="0" smtClean="0">
                <a:solidFill>
                  <a:schemeClr val="tx1"/>
                </a:solidFill>
                <a:effectLst/>
                <a:latin typeface="+mn-lt"/>
                <a:ea typeface="+mn-ea"/>
                <a:cs typeface="+mn-cs"/>
              </a:rPr>
              <a:t> in Schandelo (?) laat te wensen over.</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De </a:t>
            </a:r>
            <a:r>
              <a:rPr lang="nl-NL" sz="1200" b="1" kern="1200" dirty="0" smtClean="0">
                <a:solidFill>
                  <a:srgbClr val="0000FF"/>
                </a:solidFill>
                <a:effectLst/>
                <a:latin typeface="+mn-lt"/>
                <a:ea typeface="+mn-ea"/>
                <a:cs typeface="+mn-cs"/>
              </a:rPr>
              <a:t>bereikbaarheid</a:t>
            </a:r>
            <a:r>
              <a:rPr lang="nl-NL" sz="1200" kern="1200" dirty="0" smtClean="0">
                <a:solidFill>
                  <a:srgbClr val="0000FF"/>
                </a:solidFill>
                <a:effectLst/>
                <a:latin typeface="+mn-lt"/>
                <a:ea typeface="+mn-ea"/>
                <a:cs typeface="+mn-cs"/>
              </a:rPr>
              <a:t> </a:t>
            </a:r>
            <a:r>
              <a:rPr lang="nl-NL" sz="1200" kern="1200" dirty="0" smtClean="0">
                <a:solidFill>
                  <a:schemeClr val="tx1"/>
                </a:solidFill>
                <a:effectLst/>
                <a:latin typeface="+mn-lt"/>
                <a:ea typeface="+mn-ea"/>
                <a:cs typeface="+mn-cs"/>
              </a:rPr>
              <a:t>van dit gebied is niet meer van deze tijd en is </a:t>
            </a:r>
            <a:r>
              <a:rPr lang="nl-NL" sz="1200" b="1" kern="1200" dirty="0" smtClean="0">
                <a:solidFill>
                  <a:schemeClr val="tx1"/>
                </a:solidFill>
                <a:effectLst/>
                <a:latin typeface="+mn-lt"/>
                <a:ea typeface="+mn-ea"/>
                <a:cs typeface="+mn-cs"/>
              </a:rPr>
              <a:t>niet meegegroeid </a:t>
            </a:r>
            <a:r>
              <a:rPr lang="nl-NL" sz="1200" kern="1200" dirty="0" smtClean="0">
                <a:solidFill>
                  <a:schemeClr val="tx1"/>
                </a:solidFill>
                <a:effectLst/>
                <a:latin typeface="+mn-lt"/>
                <a:ea typeface="+mn-ea"/>
                <a:cs typeface="+mn-cs"/>
              </a:rPr>
              <a:t>met de uitbreiding van de bedrijven. Het wegennet (infra-stuctuur) is niet geschikt voor het </a:t>
            </a:r>
            <a:r>
              <a:rPr lang="nl-NL" sz="1200" b="1" kern="1200" dirty="0" smtClean="0">
                <a:solidFill>
                  <a:schemeClr val="tx1"/>
                </a:solidFill>
                <a:effectLst/>
                <a:latin typeface="+mn-lt"/>
                <a:ea typeface="+mn-ea"/>
                <a:cs typeface="+mn-cs"/>
              </a:rPr>
              <a:t>type (vracht)verkeer </a:t>
            </a:r>
            <a:r>
              <a:rPr lang="nl-NL" sz="1200" kern="1200" dirty="0" smtClean="0">
                <a:solidFill>
                  <a:schemeClr val="tx1"/>
                </a:solidFill>
                <a:effectLst/>
                <a:latin typeface="+mn-lt"/>
                <a:ea typeface="+mn-ea"/>
                <a:cs typeface="+mn-cs"/>
              </a:rPr>
              <a:t>dat er gebruik van MOET maken. Dit zorgt voor overlast en irritatie bij de bewoners langs de toegangswegen en dus voor een </a:t>
            </a:r>
            <a:r>
              <a:rPr lang="nl-NL" sz="1200" b="1" kern="1200" dirty="0" smtClean="0">
                <a:solidFill>
                  <a:schemeClr val="tx1"/>
                </a:solidFill>
                <a:effectLst/>
                <a:latin typeface="+mn-lt"/>
                <a:ea typeface="+mn-ea"/>
                <a:cs typeface="+mn-cs"/>
              </a:rPr>
              <a:t>spanning tussen ondernemers en burgers </a:t>
            </a:r>
            <a:r>
              <a:rPr lang="nl-NL" sz="1200" kern="1200" dirty="0" smtClean="0">
                <a:solidFill>
                  <a:schemeClr val="tx1"/>
                </a:solidFill>
                <a:effectLst/>
                <a:latin typeface="+mn-lt"/>
                <a:ea typeface="+mn-ea"/>
                <a:cs typeface="+mn-cs"/>
              </a:rPr>
              <a:t>in het buitengebied.  </a:t>
            </a:r>
            <a:r>
              <a:rPr lang="nl-NL" sz="1200" i="1" kern="1200" dirty="0" smtClean="0">
                <a:solidFill>
                  <a:schemeClr val="tx1"/>
                </a:solidFill>
                <a:effectLst/>
                <a:latin typeface="+mn-lt"/>
                <a:ea typeface="+mn-ea"/>
                <a:cs typeface="+mn-cs"/>
              </a:rPr>
              <a:t>&gt;&gt; zie Verkeer;  Berperkte routing mogelijkheden.</a:t>
            </a: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2) De agrarische ondernemers in het </a:t>
            </a:r>
            <a:r>
              <a:rPr lang="nl-NL" sz="1200" b="1" kern="1200" dirty="0" smtClean="0">
                <a:solidFill>
                  <a:schemeClr val="tx1"/>
                </a:solidFill>
                <a:effectLst/>
                <a:latin typeface="+mn-lt"/>
                <a:ea typeface="+mn-ea"/>
                <a:cs typeface="+mn-cs"/>
              </a:rPr>
              <a:t>buitengebied</a:t>
            </a:r>
            <a:r>
              <a:rPr lang="nl-NL" sz="1200" kern="1200" dirty="0" smtClean="0">
                <a:solidFill>
                  <a:schemeClr val="tx1"/>
                </a:solidFill>
                <a:effectLst/>
                <a:latin typeface="+mn-lt"/>
                <a:ea typeface="+mn-ea"/>
                <a:cs typeface="+mn-cs"/>
              </a:rPr>
              <a:t> nemen in het gemeentelijke beleid een </a:t>
            </a:r>
            <a:r>
              <a:rPr lang="nl-NL" sz="1200" b="1" kern="1200" dirty="0" smtClean="0">
                <a:solidFill>
                  <a:schemeClr val="tx1"/>
                </a:solidFill>
                <a:effectLst/>
                <a:latin typeface="+mn-lt"/>
                <a:ea typeface="+mn-ea"/>
                <a:cs typeface="+mn-cs"/>
              </a:rPr>
              <a:t>ondergeschikte positie </a:t>
            </a:r>
            <a:r>
              <a:rPr lang="nl-NL" sz="1200" kern="1200" dirty="0" smtClean="0">
                <a:solidFill>
                  <a:schemeClr val="tx1"/>
                </a:solidFill>
                <a:effectLst/>
                <a:latin typeface="+mn-lt"/>
                <a:ea typeface="+mn-ea"/>
                <a:cs typeface="+mn-cs"/>
              </a:rPr>
              <a:t>in. De aandacht van de </a:t>
            </a:r>
            <a:r>
              <a:rPr lang="nl-NL" sz="1200" b="1" kern="1200" dirty="0" smtClean="0">
                <a:solidFill>
                  <a:schemeClr val="tx1"/>
                </a:solidFill>
                <a:effectLst/>
                <a:latin typeface="+mn-lt"/>
                <a:ea typeface="+mn-ea"/>
                <a:cs typeface="+mn-cs"/>
              </a:rPr>
              <a:t>gemeente is vooral gericht op de ontwikkeling van bedrijfsterreinen met logistieke bedrijven </a:t>
            </a:r>
            <a:r>
              <a:rPr lang="nl-NL" sz="1200" kern="1200" dirty="0" smtClean="0">
                <a:solidFill>
                  <a:schemeClr val="tx1"/>
                </a:solidFill>
                <a:effectLst/>
                <a:latin typeface="+mn-lt"/>
                <a:ea typeface="+mn-ea"/>
                <a:cs typeface="+mn-cs"/>
              </a:rPr>
              <a:t>die heel </a:t>
            </a:r>
            <a:r>
              <a:rPr lang="nl-NL" sz="1200" kern="1200" dirty="0" smtClean="0">
                <a:solidFill>
                  <a:schemeClr val="tx1"/>
                </a:solidFill>
                <a:effectLst/>
                <a:latin typeface="+mn-lt"/>
                <a:ea typeface="+mn-ea"/>
                <a:cs typeface="+mn-cs"/>
              </a:rPr>
              <a:t>veel </a:t>
            </a:r>
            <a:r>
              <a:rPr lang="nl-NL" sz="1200" kern="1200" dirty="0" smtClean="0">
                <a:solidFill>
                  <a:schemeClr val="tx1"/>
                </a:solidFill>
                <a:effectLst/>
                <a:latin typeface="+mn-lt"/>
                <a:ea typeface="+mn-ea"/>
                <a:cs typeface="+mn-cs"/>
              </a:rPr>
              <a:t>vierkante meters per gerealiseerde werkplek eisen. (</a:t>
            </a:r>
            <a:r>
              <a:rPr lang="nl-NL" sz="1200" i="1" kern="1200" dirty="0" smtClean="0">
                <a:solidFill>
                  <a:schemeClr val="tx1"/>
                </a:solidFill>
                <a:effectLst/>
                <a:latin typeface="+mn-lt"/>
                <a:ea typeface="+mn-ea"/>
                <a:cs typeface="+mn-cs"/>
              </a:rPr>
              <a:t>net als glastuinbouw....</a:t>
            </a:r>
            <a:r>
              <a:rPr lang="nl-NL" sz="1200" kern="1200" dirty="0" smtClean="0">
                <a:solidFill>
                  <a:schemeClr val="tx1"/>
                </a:solidFill>
                <a:effectLst/>
                <a:latin typeface="+mn-lt"/>
                <a:ea typeface="+mn-ea"/>
                <a:cs typeface="+mn-cs"/>
              </a:rPr>
              <a:t>)  Dit gaat ten koste van de agrarische ondernemingen in de kleine kernen rond Venlo.</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 </a:t>
            </a:r>
            <a:r>
              <a:rPr lang="nl-NL" sz="1200" b="1" kern="1200" dirty="0" smtClean="0">
                <a:solidFill>
                  <a:schemeClr val="tx1"/>
                </a:solidFill>
                <a:effectLst/>
                <a:latin typeface="+mn-lt"/>
                <a:ea typeface="+mn-ea"/>
                <a:cs typeface="+mn-cs"/>
              </a:rPr>
              <a:t>focus van de gemeente Venlo </a:t>
            </a:r>
            <a:r>
              <a:rPr lang="nl-NL" sz="1200" kern="1200" dirty="0" smtClean="0">
                <a:solidFill>
                  <a:schemeClr val="tx1"/>
                </a:solidFill>
                <a:effectLst/>
                <a:latin typeface="+mn-lt"/>
                <a:ea typeface="+mn-ea"/>
                <a:cs typeface="+mn-cs"/>
              </a:rPr>
              <a:t>is vooral gericht op de ontwikkeling van het </a:t>
            </a:r>
            <a:r>
              <a:rPr lang="nl-NL" sz="1200" b="1" kern="1200" dirty="0" smtClean="0">
                <a:solidFill>
                  <a:schemeClr val="tx1"/>
                </a:solidFill>
                <a:effectLst/>
                <a:latin typeface="+mn-lt"/>
                <a:ea typeface="+mn-ea"/>
                <a:cs typeface="+mn-cs"/>
              </a:rPr>
              <a:t>stadscentrum</a:t>
            </a:r>
            <a:r>
              <a:rPr lang="nl-NL" sz="1200" kern="1200" dirty="0" smtClean="0">
                <a:solidFill>
                  <a:schemeClr val="tx1"/>
                </a:solidFill>
                <a:effectLst/>
                <a:latin typeface="+mn-lt"/>
                <a:ea typeface="+mn-ea"/>
                <a:cs typeface="+mn-cs"/>
              </a:rPr>
              <a:t>. Dat lijkt </a:t>
            </a:r>
            <a:r>
              <a:rPr lang="nl-NL" sz="1200" b="1" kern="1200" dirty="0" smtClean="0">
                <a:solidFill>
                  <a:schemeClr val="tx1"/>
                </a:solidFill>
                <a:effectLst/>
                <a:latin typeface="+mn-lt"/>
                <a:ea typeface="+mn-ea"/>
                <a:cs typeface="+mn-cs"/>
              </a:rPr>
              <a:t>ten koste </a:t>
            </a:r>
            <a:r>
              <a:rPr lang="nl-NL" sz="1200" kern="1200" dirty="0" smtClean="0">
                <a:solidFill>
                  <a:schemeClr val="tx1"/>
                </a:solidFill>
                <a:effectLst/>
                <a:latin typeface="+mn-lt"/>
                <a:ea typeface="+mn-ea"/>
                <a:cs typeface="+mn-cs"/>
              </a:rPr>
              <a:t>te gaan van de ontwikkeling </a:t>
            </a:r>
            <a:r>
              <a:rPr lang="nl-NL" sz="1200" b="1" kern="1200" dirty="0" smtClean="0">
                <a:solidFill>
                  <a:schemeClr val="tx1"/>
                </a:solidFill>
                <a:effectLst/>
                <a:latin typeface="+mn-lt"/>
                <a:ea typeface="+mn-ea"/>
                <a:cs typeface="+mn-cs"/>
              </a:rPr>
              <a:t>van de kleine kernen</a:t>
            </a:r>
            <a:r>
              <a:rPr lang="nl-NL" sz="1200" kern="1200" dirty="0" smtClean="0">
                <a:solidFill>
                  <a:schemeClr val="tx1"/>
                </a:solidFill>
                <a:effectLst/>
                <a:latin typeface="+mn-lt"/>
                <a:ea typeface="+mn-ea"/>
                <a:cs typeface="+mn-cs"/>
              </a:rPr>
              <a:t> zoals Velden. Gemeente zou zich beter moeten inleven in de behoeften en wensen van de kleine kernen, mn. van het MKB in de kleine kernen.</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3) </a:t>
            </a:r>
            <a:r>
              <a:rPr lang="nl-NL" sz="1200" b="1" kern="1200" dirty="0" smtClean="0">
                <a:solidFill>
                  <a:schemeClr val="tx1"/>
                </a:solidFill>
                <a:effectLst/>
                <a:latin typeface="+mn-lt"/>
                <a:ea typeface="+mn-ea"/>
                <a:cs typeface="+mn-cs"/>
              </a:rPr>
              <a:t>Ontwikkeling van toerisme en ontspannings locaties</a:t>
            </a:r>
            <a:r>
              <a:rPr lang="nl-NL" sz="1200" kern="1200" dirty="0" smtClean="0">
                <a:solidFill>
                  <a:schemeClr val="tx1"/>
                </a:solidFill>
                <a:effectLst/>
                <a:latin typeface="+mn-lt"/>
                <a:ea typeface="+mn-ea"/>
                <a:cs typeface="+mn-cs"/>
              </a:rPr>
              <a:t>. Aansluiting op fiets- en wandelroutes in stand houden en mogelijk uitbreiden.</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     Afstand dorpskern – Maas is net iets te groot om goed aan te sluiten bij Maas-beleving.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4) Velden kan meer meeliften op erkenning Nationaal park Maasduinen. Betrek ondernemers bij ontwikkeling van Maasoevers Velden. </a:t>
            </a:r>
            <a:r>
              <a:rPr lang="nl-NL" sz="1200" b="1" kern="1200" dirty="0" smtClean="0">
                <a:solidFill>
                  <a:schemeClr val="tx1"/>
                </a:solidFill>
                <a:effectLst/>
                <a:latin typeface="+mn-lt"/>
                <a:ea typeface="+mn-ea"/>
                <a:cs typeface="+mn-cs"/>
              </a:rPr>
              <a:t>Benut kansen </a:t>
            </a:r>
            <a:r>
              <a:rPr lang="nl-NL" sz="1200" kern="1200" dirty="0" smtClean="0">
                <a:solidFill>
                  <a:schemeClr val="tx1"/>
                </a:solidFill>
                <a:effectLst/>
                <a:latin typeface="+mn-lt"/>
                <a:ea typeface="+mn-ea"/>
                <a:cs typeface="+mn-cs"/>
              </a:rPr>
              <a:t>van Maasdal-fietsroute.</a:t>
            </a: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5) </a:t>
            </a:r>
            <a:r>
              <a:rPr lang="nl-NL" sz="1200" kern="1200" dirty="0" smtClean="0">
                <a:solidFill>
                  <a:schemeClr val="tx1"/>
                </a:solidFill>
                <a:effectLst/>
                <a:latin typeface="+mn-lt"/>
                <a:ea typeface="+mn-ea"/>
                <a:cs typeface="+mn-cs"/>
              </a:rPr>
              <a:t>Benut evt. mogelijkheden bij de dijkverhogingen, </a:t>
            </a:r>
            <a:r>
              <a:rPr lang="nl-NL" sz="1200" kern="1200" dirty="0" smtClean="0">
                <a:solidFill>
                  <a:schemeClr val="tx1"/>
                </a:solidFill>
                <a:effectLst/>
                <a:latin typeface="+mn-lt"/>
                <a:ea typeface="+mn-ea"/>
                <a:cs typeface="+mn-cs"/>
              </a:rPr>
              <a:t>bv. eventuele </a:t>
            </a:r>
            <a:r>
              <a:rPr lang="nl-NL" sz="1200" kern="1200" dirty="0" smtClean="0">
                <a:solidFill>
                  <a:schemeClr val="tx1"/>
                </a:solidFill>
                <a:effectLst/>
                <a:latin typeface="+mn-lt"/>
                <a:ea typeface="+mn-ea"/>
                <a:cs typeface="+mn-cs"/>
              </a:rPr>
              <a:t>verplaatsing van de werf.  Een bedrijfsverplaatsing kan zowel voor de werf als verfraaiing maasoever kansen bieden (win-win situatie).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55351A-6BD7-45D1-A081-8318AC71A7BD}" type="slidenum">
              <a:rPr lang="en-US" smtClean="0"/>
              <a:t>21</a:t>
            </a:fld>
            <a:endParaRPr lang="en-US"/>
          </a:p>
        </p:txBody>
      </p:sp>
    </p:spTree>
    <p:extLst>
      <p:ext uri="{BB962C8B-B14F-4D97-AF65-F5344CB8AC3E}">
        <p14:creationId xmlns:p14="http://schemas.microsoft.com/office/powerpoint/2010/main" val="3968468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solidFill>
                <a:effectLst/>
                <a:latin typeface="+mn-lt"/>
                <a:ea typeface="+mn-ea"/>
                <a:cs typeface="+mn-cs"/>
              </a:rPr>
              <a:t>Investeer in betere samenwerking tussen dorp (inclusief ondernemers), gemeente en woningstichting. In het verleden zijn kansen met een gezondheidscentrum </a:t>
            </a:r>
            <a:r>
              <a:rPr lang="nl-NL" sz="1200" kern="1200" dirty="0" smtClean="0">
                <a:solidFill>
                  <a:schemeClr val="tx1"/>
                </a:solidFill>
                <a:effectLst/>
                <a:latin typeface="+mn-lt"/>
                <a:ea typeface="+mn-ea"/>
                <a:cs typeface="+mn-cs"/>
              </a:rPr>
              <a:t>Velden</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of met de opzet van carree-hofjes-woningen aan de veerweg is nooit tot realisatie gekomen vanwege geen of onvoldoende afstemming met de gemeente. </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Duurzaamheid:  energievoorziening vanuit b.v. kassen – warmte / electriciteit uit WKK’s.   Zijn daar mogelijkheden in Velden?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Collectieve zonnecellen op stallen?</a:t>
            </a:r>
            <a:r>
              <a:rPr lang="nl-NL" sz="1200" kern="1200" dirty="0" smtClean="0">
                <a:solidFill>
                  <a:schemeClr val="tx1"/>
                </a:solidFill>
                <a:effectLst/>
                <a:latin typeface="+mn-lt"/>
                <a:ea typeface="+mn-ea"/>
                <a:cs typeface="+mn-cs"/>
              </a:rPr>
              <a:t>?</a:t>
            </a:r>
            <a:r>
              <a:rPr lang="nl-NL" sz="1200" kern="1200" baseline="0" dirty="0" smtClean="0">
                <a:solidFill>
                  <a:schemeClr val="tx1"/>
                </a:solidFill>
                <a:effectLst/>
                <a:latin typeface="+mn-lt"/>
                <a:ea typeface="+mn-ea"/>
                <a:cs typeface="+mn-cs"/>
              </a:rPr>
              <a:t>   Wat </a:t>
            </a:r>
            <a:r>
              <a:rPr lang="nl-NL" sz="1200" kern="1200" baseline="0" dirty="0" smtClean="0">
                <a:solidFill>
                  <a:schemeClr val="tx1"/>
                </a:solidFill>
                <a:effectLst/>
                <a:latin typeface="+mn-lt"/>
                <a:ea typeface="+mn-ea"/>
                <a:cs typeface="+mn-cs"/>
              </a:rPr>
              <a:t>kan er nog </a:t>
            </a:r>
            <a:r>
              <a:rPr lang="nl-NL" sz="1200" kern="1200" baseline="0" dirty="0" smtClean="0">
                <a:solidFill>
                  <a:schemeClr val="tx1"/>
                </a:solidFill>
                <a:effectLst/>
                <a:latin typeface="+mn-lt"/>
                <a:ea typeface="+mn-ea"/>
                <a:cs typeface="+mn-cs"/>
              </a:rPr>
              <a:t>meer</a:t>
            </a:r>
            <a:r>
              <a:rPr lang="nl-NL" sz="1200" kern="1200" dirty="0" smtClean="0">
                <a:solidFill>
                  <a:schemeClr val="tx1"/>
                </a:solidFill>
                <a:effectLst/>
                <a:latin typeface="+mn-lt"/>
                <a:ea typeface="+mn-ea"/>
                <a:cs typeface="+mn-cs"/>
              </a:rPr>
              <a:t>... Windenergie?</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Woonvoorzieningen:</a:t>
            </a:r>
            <a:r>
              <a:rPr lang="nl-NL" sz="1200" kern="1200" baseline="0" dirty="0" smtClean="0">
                <a:solidFill>
                  <a:schemeClr val="tx1"/>
                </a:solidFill>
                <a:effectLst/>
                <a:latin typeface="+mn-lt"/>
                <a:ea typeface="+mn-ea"/>
                <a:cs typeface="+mn-cs"/>
              </a:rPr>
              <a:t> </a:t>
            </a:r>
            <a:r>
              <a:rPr lang="nl-NL" sz="1200" b="1" kern="1200" baseline="0" dirty="0" smtClean="0">
                <a:solidFill>
                  <a:schemeClr val="tx1"/>
                </a:solidFill>
                <a:effectLst/>
                <a:latin typeface="+mn-lt"/>
                <a:ea typeface="+mn-ea"/>
                <a:cs typeface="+mn-cs"/>
              </a:rPr>
              <a:t>meer-generatie-wonen</a:t>
            </a:r>
            <a:r>
              <a:rPr lang="nl-NL" sz="1200" kern="1200" baseline="0" dirty="0" smtClean="0">
                <a:solidFill>
                  <a:schemeClr val="tx1"/>
                </a:solidFill>
                <a:effectLst/>
                <a:latin typeface="+mn-lt"/>
                <a:ea typeface="+mn-ea"/>
                <a:cs typeface="+mn-cs"/>
              </a:rPr>
              <a:t>; herbenutten van </a:t>
            </a:r>
            <a:r>
              <a:rPr lang="nl-NL" sz="1200" b="1" kern="1200" baseline="0" dirty="0" smtClean="0">
                <a:solidFill>
                  <a:schemeClr val="tx1"/>
                </a:solidFill>
                <a:effectLst/>
                <a:latin typeface="+mn-lt"/>
                <a:ea typeface="+mn-ea"/>
                <a:cs typeface="+mn-cs"/>
              </a:rPr>
              <a:t>oude boederijen voor dit soort moderne ‘communes</a:t>
            </a:r>
            <a:r>
              <a:rPr lang="nl-NL" sz="1200" kern="1200" baseline="0" dirty="0" smtClean="0">
                <a:solidFill>
                  <a:schemeClr val="tx1"/>
                </a:solidFill>
                <a:effectLst/>
                <a:latin typeface="+mn-lt"/>
                <a:ea typeface="+mn-ea"/>
                <a:cs typeface="+mn-cs"/>
              </a:rPr>
              <a:t>’. Win-win voor ouderen, jongeren en boederij-eigenaren....?? </a:t>
            </a:r>
            <a:endParaRPr lang="en-US" dirty="0"/>
          </a:p>
        </p:txBody>
      </p:sp>
      <p:sp>
        <p:nvSpPr>
          <p:cNvPr id="4" name="Slide Number Placeholder 3"/>
          <p:cNvSpPr>
            <a:spLocks noGrp="1"/>
          </p:cNvSpPr>
          <p:nvPr>
            <p:ph type="sldNum" sz="quarter" idx="10"/>
          </p:nvPr>
        </p:nvSpPr>
        <p:spPr/>
        <p:txBody>
          <a:bodyPr/>
          <a:lstStyle/>
          <a:p>
            <a:fld id="{9055351A-6BD7-45D1-A081-8318AC71A7BD}" type="slidenum">
              <a:rPr lang="en-US" smtClean="0"/>
              <a:t>22</a:t>
            </a:fld>
            <a:endParaRPr lang="en-US"/>
          </a:p>
        </p:txBody>
      </p:sp>
    </p:spTree>
    <p:extLst>
      <p:ext uri="{BB962C8B-B14F-4D97-AF65-F5344CB8AC3E}">
        <p14:creationId xmlns:p14="http://schemas.microsoft.com/office/powerpoint/2010/main" val="272782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55351A-6BD7-45D1-A081-8318AC71A7BD}" type="slidenum">
              <a:rPr lang="en-US" smtClean="0"/>
              <a:t>2</a:t>
            </a:fld>
            <a:endParaRPr lang="en-US"/>
          </a:p>
        </p:txBody>
      </p:sp>
    </p:spTree>
    <p:extLst>
      <p:ext uri="{BB962C8B-B14F-4D97-AF65-F5344CB8AC3E}">
        <p14:creationId xmlns:p14="http://schemas.microsoft.com/office/powerpoint/2010/main" val="299473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NL" dirty="0" smtClean="0">
                <a:solidFill>
                  <a:srgbClr val="7030A0"/>
                </a:solidFill>
              </a:rPr>
              <a:t>Maak en hou Velden aantrekkelijk door gevarieerd te bouwen.</a:t>
            </a:r>
            <a:br>
              <a:rPr lang="nl-NL" dirty="0" smtClean="0">
                <a:solidFill>
                  <a:srgbClr val="7030A0"/>
                </a:solidFill>
              </a:rPr>
            </a:br>
            <a:r>
              <a:rPr lang="nl-NL" dirty="0" smtClean="0">
                <a:solidFill>
                  <a:srgbClr val="7030A0"/>
                </a:solidFill>
              </a:rPr>
              <a:t>Zorg</a:t>
            </a:r>
            <a:r>
              <a:rPr lang="nl-NL" baseline="0" dirty="0" smtClean="0">
                <a:solidFill>
                  <a:srgbClr val="7030A0"/>
                </a:solidFill>
              </a:rPr>
              <a:t> voor voldoende </a:t>
            </a:r>
            <a:r>
              <a:rPr lang="nl-NL" dirty="0" smtClean="0"/>
              <a:t>woningen voor </a:t>
            </a:r>
            <a:r>
              <a:rPr lang="nl-NL" dirty="0" smtClean="0">
                <a:solidFill>
                  <a:srgbClr val="0000FF"/>
                </a:solidFill>
              </a:rPr>
              <a:t>starters</a:t>
            </a:r>
            <a:r>
              <a:rPr lang="nl-NL" dirty="0" smtClean="0"/>
              <a:t>, huur, koop (Villigerveld), vrije sector (Vilgert, Ebberstraat,Veerweg), appartementen(Schoolstraat), </a:t>
            </a:r>
            <a:br>
              <a:rPr lang="nl-NL" dirty="0" smtClean="0"/>
            </a:br>
            <a:r>
              <a:rPr lang="nl-NL" dirty="0" smtClean="0"/>
              <a:t>levensloopbestendigheid, doorstroom van senioren </a:t>
            </a:r>
            <a:r>
              <a:rPr lang="nl-NL" dirty="0" smtClean="0"/>
              <a:t>&gt;&gt; </a:t>
            </a:r>
            <a:r>
              <a:rPr lang="nl-NL" dirty="0" smtClean="0"/>
              <a:t>ruimte voor anderen; gevarieerdheid </a:t>
            </a:r>
            <a:r>
              <a:rPr lang="nl-NL" dirty="0" smtClean="0"/>
              <a:t>in leeftijd van dorpsbewoners in buurten.</a:t>
            </a:r>
            <a:endParaRPr lang="en-US" dirty="0" smtClean="0"/>
          </a:p>
          <a:p>
            <a:r>
              <a:rPr lang="nl-NL" dirty="0" smtClean="0">
                <a:solidFill>
                  <a:srgbClr val="7030A0"/>
                </a:solidFill>
              </a:rPr>
              <a:t>Woningen voor 65-plussers zowel in </a:t>
            </a:r>
            <a:r>
              <a:rPr lang="nl-NL" dirty="0" smtClean="0">
                <a:solidFill>
                  <a:srgbClr val="0000FF"/>
                </a:solidFill>
              </a:rPr>
              <a:t>huur- als koopsector</a:t>
            </a:r>
            <a:r>
              <a:rPr lang="nl-NL" dirty="0" smtClean="0">
                <a:solidFill>
                  <a:srgbClr val="7030A0"/>
                </a:solidFill>
              </a:rPr>
              <a:t>. </a:t>
            </a:r>
            <a:r>
              <a:rPr lang="nl-NL" dirty="0" smtClean="0"/>
              <a:t>Zorg voor combinatie van deze twee sectoren en voor variëteit in grootte van levensloopbestendige woningen. </a:t>
            </a:r>
          </a:p>
          <a:p>
            <a:r>
              <a:rPr lang="nl-NL" dirty="0" smtClean="0">
                <a:solidFill>
                  <a:srgbClr val="7030A0"/>
                </a:solidFill>
              </a:rPr>
              <a:t>Anticipeer op vergrijzing. Bevorder doorstroom. </a:t>
            </a:r>
            <a:r>
              <a:rPr lang="nl-NL" dirty="0" smtClean="0">
                <a:solidFill>
                  <a:srgbClr val="7030A0"/>
                </a:solidFill>
              </a:rPr>
              <a:t>Houd balans: Verstoor </a:t>
            </a:r>
            <a:r>
              <a:rPr lang="nl-NL" dirty="0" smtClean="0">
                <a:solidFill>
                  <a:srgbClr val="7030A0"/>
                </a:solidFill>
              </a:rPr>
              <a:t>niet het evenwicht,</a:t>
            </a:r>
            <a:r>
              <a:rPr lang="nl-NL" baseline="0" dirty="0" smtClean="0">
                <a:solidFill>
                  <a:srgbClr val="7030A0"/>
                </a:solidFill>
              </a:rPr>
              <a:t> </a:t>
            </a:r>
            <a:r>
              <a:rPr lang="nl-NL" b="1" baseline="0" dirty="0" smtClean="0">
                <a:solidFill>
                  <a:srgbClr val="0000FF"/>
                </a:solidFill>
              </a:rPr>
              <a:t>voorkom over-aanbod </a:t>
            </a:r>
            <a:r>
              <a:rPr lang="nl-NL" baseline="0" dirty="0" smtClean="0">
                <a:solidFill>
                  <a:srgbClr val="7030A0"/>
                </a:solidFill>
              </a:rPr>
              <a:t>&gt; prijsval</a:t>
            </a:r>
            <a:r>
              <a:rPr lang="nl-NL" dirty="0" smtClean="0">
                <a:solidFill>
                  <a:srgbClr val="7030A0"/>
                </a:solidFill>
              </a:rPr>
              <a:t>.</a:t>
            </a:r>
          </a:p>
          <a:p>
            <a:r>
              <a:rPr lang="nl-NL" dirty="0" smtClean="0">
                <a:solidFill>
                  <a:srgbClr val="7030A0"/>
                </a:solidFill>
              </a:rPr>
              <a:t>Bekijk ook </a:t>
            </a:r>
            <a:r>
              <a:rPr lang="nl-NL" b="1" dirty="0" smtClean="0">
                <a:solidFill>
                  <a:srgbClr val="7030A0"/>
                </a:solidFill>
              </a:rPr>
              <a:t>wat er al is</a:t>
            </a:r>
            <a:r>
              <a:rPr lang="nl-NL" dirty="0" smtClean="0">
                <a:solidFill>
                  <a:srgbClr val="7030A0"/>
                </a:solidFill>
              </a:rPr>
              <a:t>: Vilgert, Vilgerveld, Veerweg, Sebastianusschoolterrein, Ebberstraat    </a:t>
            </a:r>
            <a:r>
              <a:rPr lang="nl-NL" dirty="0" smtClean="0"/>
              <a:t>Bekijk </a:t>
            </a:r>
            <a:r>
              <a:rPr lang="nl-NL" b="1" dirty="0" smtClean="0">
                <a:solidFill>
                  <a:srgbClr val="0000FF"/>
                </a:solidFill>
              </a:rPr>
              <a:t>wat er al gedaan is: </a:t>
            </a:r>
            <a:r>
              <a:rPr lang="nl-NL" b="0" dirty="0" smtClean="0">
                <a:solidFill>
                  <a:srgbClr val="0000FF"/>
                </a:solidFill>
              </a:rPr>
              <a:t>onderzoek Woonwenz.  </a:t>
            </a:r>
          </a:p>
          <a:p>
            <a:pPr marL="0" marR="0" indent="0" algn="l" defTabSz="914400" rtl="0" eaLnBrk="1" fontAlgn="auto" latinLnBrk="0" hangingPunct="1">
              <a:lnSpc>
                <a:spcPct val="100000"/>
              </a:lnSpc>
              <a:spcBef>
                <a:spcPts val="0"/>
              </a:spcBef>
              <a:spcAft>
                <a:spcPts val="0"/>
              </a:spcAft>
              <a:buClrTx/>
              <a:buSzTx/>
              <a:buFontTx/>
              <a:buNone/>
              <a:tabLst/>
              <a:defRPr/>
            </a:pPr>
            <a:r>
              <a:rPr lang="nl-NL" b="0" dirty="0" smtClean="0">
                <a:solidFill>
                  <a:srgbClr val="0000FF"/>
                </a:solidFill>
              </a:rPr>
              <a:t>Let op </a:t>
            </a:r>
            <a:r>
              <a:rPr lang="nl-NL" b="1" dirty="0" smtClean="0">
                <a:solidFill>
                  <a:srgbClr val="0000FF"/>
                </a:solidFill>
              </a:rPr>
              <a:t>mogelijkheden en onmogelijkheden</a:t>
            </a:r>
            <a:r>
              <a:rPr lang="nl-NL" b="0" dirty="0" smtClean="0">
                <a:solidFill>
                  <a:srgbClr val="0000FF"/>
                </a:solidFill>
              </a:rPr>
              <a:t>: </a:t>
            </a:r>
            <a:r>
              <a:rPr lang="nl-NL" dirty="0" smtClean="0">
                <a:solidFill>
                  <a:srgbClr val="7030A0"/>
                </a:solidFill>
              </a:rPr>
              <a:t>Prov. contingent, gemeentelijk beleid, Woningbouwverenigingen (Onderzoek WoonWenz); proj. ontwikkelaars. </a:t>
            </a:r>
            <a:endParaRPr lang="nl-NL" dirty="0" smtClean="0">
              <a:solidFill>
                <a:srgbClr val="7030A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solidFill>
                  <a:srgbClr val="7030A0"/>
                </a:solidFill>
              </a:rPr>
              <a:t>Zie ook 5.3  alternatieve woonvormen.</a:t>
            </a:r>
            <a:r>
              <a:rPr lang="nl-NL" baseline="0" dirty="0" smtClean="0">
                <a:solidFill>
                  <a:srgbClr val="7030A0"/>
                </a:solidFill>
              </a:rPr>
              <a:t> </a:t>
            </a:r>
            <a:endParaRPr lang="nl-NL" dirty="0" smtClean="0">
              <a:solidFill>
                <a:srgbClr val="7030A0"/>
              </a:solidFill>
            </a:endParaRPr>
          </a:p>
          <a:p>
            <a:endParaRPr lang="en-US" b="1" dirty="0" smtClean="0">
              <a:solidFill>
                <a:srgbClr val="0000FF"/>
              </a:solidFill>
            </a:endParaRPr>
          </a:p>
          <a:p>
            <a:pPr lvl="0"/>
            <a:r>
              <a:rPr lang="nl-NL" i="1" dirty="0" smtClean="0">
                <a:solidFill>
                  <a:srgbClr val="7030A0"/>
                </a:solidFill>
              </a:rPr>
              <a:t>Locatie Andreasschool lijkt een goede plek voor seniorenwoningen.</a:t>
            </a:r>
            <a:endParaRPr lang="en-US" i="1" dirty="0" smtClean="0">
              <a:solidFill>
                <a:srgbClr val="7030A0"/>
              </a:solidFill>
            </a:endParaRPr>
          </a:p>
          <a:p>
            <a:r>
              <a:rPr lang="nl-NL" i="1" dirty="0" smtClean="0">
                <a:solidFill>
                  <a:srgbClr val="7030A0"/>
                </a:solidFill>
              </a:rPr>
              <a:t>Locatie Kiêsstolp is geschikt voor een hofje met seniorenwoningen.</a:t>
            </a:r>
            <a:endParaRPr lang="en-US" i="1" dirty="0" smtClean="0">
              <a:solidFill>
                <a:srgbClr val="7030A0"/>
              </a:solidFill>
            </a:endParaRPr>
          </a:p>
          <a:p>
            <a:pPr lvl="0"/>
            <a:r>
              <a:rPr lang="nl-NL" i="1" dirty="0" smtClean="0">
                <a:solidFill>
                  <a:srgbClr val="7030A0"/>
                </a:solidFill>
              </a:rPr>
              <a:t>Locatie Sebastianusschool geschikt voor levensloopbestendige woningen</a:t>
            </a:r>
            <a:r>
              <a:rPr lang="nl-NL" i="1" dirty="0" smtClean="0">
                <a:solidFill>
                  <a:srgbClr val="7030A0"/>
                </a:solidFill>
              </a:rPr>
              <a:t>.  </a:t>
            </a:r>
            <a:r>
              <a:rPr lang="nl-NL" dirty="0" smtClean="0">
                <a:solidFill>
                  <a:srgbClr val="7030A0"/>
                </a:solidFill>
              </a:rPr>
              <a:t>Is </a:t>
            </a:r>
            <a:r>
              <a:rPr lang="nl-NL" dirty="0" smtClean="0">
                <a:solidFill>
                  <a:srgbClr val="7030A0"/>
                </a:solidFill>
              </a:rPr>
              <a:t>in handen project ontwikkelaar. Onbekend wat plan </a:t>
            </a:r>
            <a:r>
              <a:rPr lang="nl-NL" dirty="0" smtClean="0">
                <a:solidFill>
                  <a:srgbClr val="7030A0"/>
                </a:solidFill>
              </a:rPr>
              <a:t>is.</a:t>
            </a:r>
          </a:p>
          <a:p>
            <a:pPr lvl="2"/>
            <a:endParaRPr lang="nl-NL" dirty="0" smtClean="0"/>
          </a:p>
          <a:p>
            <a:pPr lvl="1"/>
            <a:r>
              <a:rPr lang="nl-NL" dirty="0" smtClean="0"/>
              <a:t>Peil de behoeften aan woningen per leeftijdsklasse. </a:t>
            </a:r>
          </a:p>
          <a:p>
            <a:pPr lvl="1"/>
            <a:r>
              <a:rPr lang="nl-NL" dirty="0" smtClean="0"/>
              <a:t>Samenstelling en omvang van huishoudens.</a:t>
            </a:r>
          </a:p>
          <a:p>
            <a:pPr lvl="1"/>
            <a:r>
              <a:rPr lang="nl-NL" dirty="0" smtClean="0"/>
              <a:t>Grootte en type van woningen.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dirty="0" smtClean="0"/>
              <a:t>Woningen geschikt voor ouderen/ mensen met beperkingen.</a:t>
            </a:r>
          </a:p>
          <a:p>
            <a:pPr lvl="1"/>
            <a:endParaRPr lang="nl-NL" dirty="0" smtClean="0"/>
          </a:p>
          <a:p>
            <a:pPr lvl="2"/>
            <a:endParaRPr lang="en-US" dirty="0" smtClean="0">
              <a:solidFill>
                <a:srgbClr val="7030A0"/>
              </a:solidFill>
            </a:endParaRPr>
          </a:p>
          <a:p>
            <a:endParaRPr lang="en-US" dirty="0"/>
          </a:p>
        </p:txBody>
      </p:sp>
      <p:sp>
        <p:nvSpPr>
          <p:cNvPr id="4" name="Slide Number Placeholder 3"/>
          <p:cNvSpPr>
            <a:spLocks noGrp="1"/>
          </p:cNvSpPr>
          <p:nvPr>
            <p:ph type="sldNum" sz="quarter" idx="10"/>
          </p:nvPr>
        </p:nvSpPr>
        <p:spPr/>
        <p:txBody>
          <a:bodyPr/>
          <a:lstStyle/>
          <a:p>
            <a:fld id="{9055351A-6BD7-45D1-A081-8318AC71A7BD}" type="slidenum">
              <a:rPr lang="en-US" smtClean="0"/>
              <a:t>3</a:t>
            </a:fld>
            <a:endParaRPr lang="en-US"/>
          </a:p>
        </p:txBody>
      </p:sp>
    </p:spTree>
    <p:extLst>
      <p:ext uri="{BB962C8B-B14F-4D97-AF65-F5344CB8AC3E}">
        <p14:creationId xmlns:p14="http://schemas.microsoft.com/office/powerpoint/2010/main" val="286137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NL" dirty="0" smtClean="0">
                <a:solidFill>
                  <a:srgbClr val="0000FF"/>
                </a:solidFill>
              </a:rPr>
              <a:t>Scheiding </a:t>
            </a:r>
            <a:r>
              <a:rPr lang="nl-NL" dirty="0" smtClean="0">
                <a:solidFill>
                  <a:srgbClr val="0000FF"/>
                </a:solidFill>
              </a:rPr>
              <a:t>hemelwater van afvalwater. </a:t>
            </a:r>
          </a:p>
          <a:p>
            <a:pPr lvl="1"/>
            <a:r>
              <a:rPr lang="nl-NL" dirty="0" smtClean="0"/>
              <a:t>Hierover leven vele vragen. Hoe kun je dat het beste realiseren en op welke wijze stimuleert de overheid dit? &gt;&gt; € / m2</a:t>
            </a:r>
            <a:r>
              <a:rPr lang="nl-NL" baseline="0" dirty="0" smtClean="0"/>
              <a:t> huisoppervlak dat afwatert</a:t>
            </a:r>
          </a:p>
          <a:p>
            <a:pPr lvl="1"/>
            <a:r>
              <a:rPr lang="nl-NL" dirty="0" smtClean="0"/>
              <a:t>Kan dit in sommige straten ook collectief aangepakt worden. Zorg dat hierover meer informatie beschikbaar komt in Velden.  </a:t>
            </a:r>
            <a:r>
              <a:rPr lang="nl-NL" dirty="0" smtClean="0">
                <a:solidFill>
                  <a:srgbClr val="0000FF"/>
                </a:solidFill>
              </a:rPr>
              <a:t>&gt; WL </a:t>
            </a:r>
            <a:r>
              <a:rPr lang="nl-NL" dirty="0" smtClean="0">
                <a:solidFill>
                  <a:srgbClr val="0000FF"/>
                </a:solidFill>
              </a:rPr>
              <a:t>inschakelen.</a:t>
            </a:r>
          </a:p>
          <a:p>
            <a:pPr lvl="1"/>
            <a:r>
              <a:rPr lang="nl-NL" dirty="0" smtClean="0"/>
              <a:t>Hoe kun je dat het beste realiseren</a:t>
            </a:r>
          </a:p>
          <a:p>
            <a:pPr lvl="1"/>
            <a:r>
              <a:rPr lang="nl-NL" dirty="0" smtClean="0"/>
              <a:t>Hoe stimuleert de overheid dit? </a:t>
            </a:r>
            <a:r>
              <a:rPr lang="nl-NL" dirty="0" smtClean="0">
                <a:solidFill>
                  <a:srgbClr val="0000FF"/>
                </a:solidFill>
              </a:rPr>
              <a:t>&gt; </a:t>
            </a:r>
            <a:r>
              <a:rPr lang="nl-NL" b="1" dirty="0" smtClean="0">
                <a:solidFill>
                  <a:srgbClr val="0000FF"/>
                </a:solidFill>
              </a:rPr>
              <a:t>Waterschap Limburg inschakelen</a:t>
            </a:r>
            <a:r>
              <a:rPr lang="nl-NL" dirty="0" smtClean="0">
                <a:solidFill>
                  <a:srgbClr val="0000FF"/>
                </a:solidFill>
              </a:rPr>
              <a:t>.</a:t>
            </a:r>
            <a:endParaRPr lang="en-US" dirty="0" smtClean="0">
              <a:solidFill>
                <a:srgbClr val="0000FF"/>
              </a:solidFill>
            </a:endParaRPr>
          </a:p>
          <a:p>
            <a:pPr lvl="1"/>
            <a:r>
              <a:rPr lang="nl-NL" dirty="0" smtClean="0"/>
              <a:t>Kan dit in sommige straten ook collectief aangepakt worden. </a:t>
            </a:r>
          </a:p>
          <a:p>
            <a:pPr lvl="1"/>
            <a:r>
              <a:rPr lang="nl-NL" dirty="0" smtClean="0"/>
              <a:t>Informatie beschikbaar stellen in Velden.  </a:t>
            </a:r>
            <a:r>
              <a:rPr lang="nl-NL" dirty="0" smtClean="0">
                <a:solidFill>
                  <a:srgbClr val="0000FF"/>
                </a:solidFill>
              </a:rPr>
              <a:t>&gt; WL inschakelen.</a:t>
            </a:r>
            <a:r>
              <a:rPr lang="nl-NL" dirty="0" smtClean="0"/>
              <a:t/>
            </a:r>
            <a:br>
              <a:rPr lang="nl-NL" dirty="0" smtClean="0"/>
            </a:br>
            <a:endParaRPr lang="en-US" dirty="0" smtClean="0"/>
          </a:p>
          <a:p>
            <a:pPr lvl="0"/>
            <a:r>
              <a:rPr lang="nl-NL" dirty="0" smtClean="0">
                <a:solidFill>
                  <a:srgbClr val="0000FF"/>
                </a:solidFill>
              </a:rPr>
              <a:t>Jeu de boules baan </a:t>
            </a:r>
            <a:r>
              <a:rPr lang="nl-NL" dirty="0" smtClean="0"/>
              <a:t>is slecht </a:t>
            </a:r>
            <a:r>
              <a:rPr lang="nl-NL" dirty="0" smtClean="0">
                <a:solidFill>
                  <a:srgbClr val="0000FF"/>
                </a:solidFill>
              </a:rPr>
              <a:t>bereikbaar</a:t>
            </a:r>
            <a:r>
              <a:rPr lang="nl-NL" dirty="0" smtClean="0"/>
              <a:t> / vindbaar </a:t>
            </a:r>
            <a:r>
              <a:rPr lang="nl-NL" dirty="0" smtClean="0">
                <a:solidFill>
                  <a:srgbClr val="0000FF"/>
                </a:solidFill>
              </a:rPr>
              <a:t>voor de hulpdiensten</a:t>
            </a:r>
            <a:r>
              <a:rPr lang="nl-NL" dirty="0" smtClean="0"/>
              <a:t>. &gt;&gt; via sportvelden???</a:t>
            </a:r>
          </a:p>
          <a:p>
            <a:pPr lvl="1"/>
            <a:r>
              <a:rPr lang="nl-NL" sz="2600" dirty="0" smtClean="0"/>
              <a:t>Is dat zo? </a:t>
            </a:r>
            <a:r>
              <a:rPr lang="nl-NL" sz="2600" dirty="0" smtClean="0"/>
              <a:t> Wiens </a:t>
            </a:r>
            <a:r>
              <a:rPr lang="nl-NL" sz="2600" dirty="0" smtClean="0"/>
              <a:t>verantwoordelijkheid is dit</a:t>
            </a:r>
            <a:r>
              <a:rPr lang="nl-NL" sz="2600" b="1" dirty="0" smtClean="0">
                <a:solidFill>
                  <a:srgbClr val="0000FF"/>
                </a:solidFill>
              </a:rPr>
              <a:t>?  Heeft de Krômme Herk dit al gemeld?  </a:t>
            </a:r>
            <a:r>
              <a:rPr lang="nl-NL" sz="2600" dirty="0" smtClean="0"/>
              <a:t>Opnemen met Gemeente</a:t>
            </a:r>
            <a:r>
              <a:rPr lang="nl-NL" sz="2600" dirty="0" smtClean="0"/>
              <a:t>.</a:t>
            </a:r>
          </a:p>
          <a:p>
            <a:pPr lvl="1"/>
            <a:endParaRPr lang="en-US" sz="2600" dirty="0" smtClean="0"/>
          </a:p>
          <a:p>
            <a:pPr lvl="0"/>
            <a:r>
              <a:rPr lang="nl-NL" dirty="0" smtClean="0">
                <a:solidFill>
                  <a:srgbClr val="0000FF"/>
                </a:solidFill>
              </a:rPr>
              <a:t>Zwerfafval en straatmeubilair</a:t>
            </a:r>
            <a:r>
              <a:rPr lang="nl-NL" dirty="0" smtClean="0"/>
              <a:t>. (banken,plantenbakken) </a:t>
            </a:r>
          </a:p>
          <a:p>
            <a:pPr lvl="0"/>
            <a:r>
              <a:rPr lang="nl-NL" baseline="0" dirty="0" smtClean="0">
                <a:solidFill>
                  <a:srgbClr val="0000FF"/>
                </a:solidFill>
              </a:rPr>
              <a:t>          </a:t>
            </a:r>
            <a:r>
              <a:rPr lang="nl-NL" dirty="0" smtClean="0">
                <a:solidFill>
                  <a:srgbClr val="0000FF"/>
                </a:solidFill>
              </a:rPr>
              <a:t>Zwerfvuil</a:t>
            </a:r>
            <a:r>
              <a:rPr lang="nl-NL" dirty="0" smtClean="0"/>
              <a:t> nog op sommige plekken een probleem b.v. Hasselerheidelaan. </a:t>
            </a:r>
          </a:p>
          <a:p>
            <a:pPr lvl="1"/>
            <a:r>
              <a:rPr lang="nl-NL" dirty="0" smtClean="0"/>
              <a:t>Opnemen met VSS; adoptie van route door lokale bewoners.</a:t>
            </a:r>
            <a:endParaRPr lang="en-US" dirty="0" smtClean="0"/>
          </a:p>
          <a:p>
            <a:pPr lvl="1"/>
            <a:r>
              <a:rPr lang="nl-NL" dirty="0" smtClean="0"/>
              <a:t>Dit kan door eigen inzet door oprichten van werkgroepen.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dirty="0" smtClean="0"/>
              <a:t>Zichtbaar maken en onderhoud van </a:t>
            </a:r>
            <a:r>
              <a:rPr lang="nl-NL" dirty="0" smtClean="0">
                <a:solidFill>
                  <a:srgbClr val="0000FF"/>
                </a:solidFill>
              </a:rPr>
              <a:t>straatmeubilair</a:t>
            </a:r>
            <a:r>
              <a:rPr lang="nl-NL" dirty="0" smtClean="0"/>
              <a:t>. </a:t>
            </a:r>
          </a:p>
          <a:p>
            <a:pPr lvl="1"/>
            <a:r>
              <a:rPr lang="nl-NL" b="1" dirty="0" smtClean="0"/>
              <a:t>Route, bank of bloembak ‘adopteren’. Hulp van bv VSS!; ArcenVeldenGroen.??</a:t>
            </a:r>
            <a:endParaRPr lang="en-US" b="1" dirty="0" smtClean="0"/>
          </a:p>
          <a:p>
            <a:pPr lvl="1"/>
            <a:r>
              <a:rPr lang="nl-NL" dirty="0" smtClean="0"/>
              <a:t>Om vernielingen te voorkomen kan ook </a:t>
            </a:r>
            <a:r>
              <a:rPr lang="nl-NL" dirty="0" smtClean="0">
                <a:solidFill>
                  <a:srgbClr val="0000FF"/>
                </a:solidFill>
              </a:rPr>
              <a:t>een buurtwacht </a:t>
            </a:r>
            <a:r>
              <a:rPr lang="nl-NL" dirty="0" smtClean="0"/>
              <a:t>opgericht worden.... In uiterste geval.</a:t>
            </a:r>
            <a:endParaRPr lang="en-US" dirty="0" smtClean="0"/>
          </a:p>
          <a:p>
            <a:pPr lvl="0"/>
            <a:endParaRPr lang="nl-NL" dirty="0" smtClean="0"/>
          </a:p>
          <a:p>
            <a:pPr lvl="0"/>
            <a:r>
              <a:rPr lang="nl-NL" dirty="0" smtClean="0"/>
              <a:t>Wat gebeurt er de komende jaren op de vele </a:t>
            </a:r>
            <a:r>
              <a:rPr lang="nl-NL" dirty="0" smtClean="0">
                <a:solidFill>
                  <a:srgbClr val="0000FF"/>
                </a:solidFill>
              </a:rPr>
              <a:t>lege plekken in Velden</a:t>
            </a:r>
            <a:r>
              <a:rPr lang="nl-NL" dirty="0" smtClean="0"/>
              <a:t>(-Oost)</a:t>
            </a:r>
          </a:p>
          <a:p>
            <a:pPr lvl="1"/>
            <a:r>
              <a:rPr lang="nl-NL" dirty="0" smtClean="0"/>
              <a:t>Tijdelijke invullingen zijn in de planning. Uiteindelijke bestemming is bekend. Initiatiefnemers</a:t>
            </a:r>
            <a:r>
              <a:rPr lang="nl-NL" baseline="0" dirty="0" smtClean="0"/>
              <a:t> kunnen plannen indienen vb. Kloosterstraat – dementerende opvang.</a:t>
            </a:r>
          </a:p>
          <a:p>
            <a:pPr lvl="0"/>
            <a:r>
              <a:rPr lang="nl-NL" dirty="0" smtClean="0"/>
              <a:t>Stoppen met </a:t>
            </a:r>
            <a:r>
              <a:rPr lang="nl-NL" dirty="0" smtClean="0">
                <a:solidFill>
                  <a:srgbClr val="0000FF"/>
                </a:solidFill>
              </a:rPr>
              <a:t>oproep/meld-systeem t.a.v. maaien</a:t>
            </a:r>
            <a:r>
              <a:rPr lang="nl-NL" dirty="0" smtClean="0"/>
              <a:t>. Mensen mailen pas als er problemen zijn.</a:t>
            </a:r>
          </a:p>
          <a:p>
            <a:pPr lvl="1"/>
            <a:r>
              <a:rPr lang="nl-NL" dirty="0" smtClean="0"/>
              <a:t>Overleggen met gemeente  &gt;&gt;&gt; kan zonder meer.  Hoe krijg je melding&gt; WG die dit monitort?</a:t>
            </a:r>
            <a:endParaRPr lang="en-US" dirty="0" smtClean="0"/>
          </a:p>
          <a:p>
            <a:pPr lvl="1"/>
            <a:r>
              <a:rPr lang="nl-NL" dirty="0" smtClean="0"/>
              <a:t>Duidelijkheid over wanneer er gemaaid en geveegd wordt.  &gt;&gt; aangeven via dorpsblad/DR ??</a:t>
            </a:r>
          </a:p>
          <a:p>
            <a:pPr lvl="1"/>
            <a:endParaRPr lang="nl-NL" dirty="0" smtClean="0"/>
          </a:p>
          <a:p>
            <a:endParaRPr lang="en-US" dirty="0"/>
          </a:p>
        </p:txBody>
      </p:sp>
      <p:sp>
        <p:nvSpPr>
          <p:cNvPr id="4" name="Slide Number Placeholder 3"/>
          <p:cNvSpPr>
            <a:spLocks noGrp="1"/>
          </p:cNvSpPr>
          <p:nvPr>
            <p:ph type="sldNum" sz="quarter" idx="10"/>
          </p:nvPr>
        </p:nvSpPr>
        <p:spPr/>
        <p:txBody>
          <a:bodyPr/>
          <a:lstStyle/>
          <a:p>
            <a:fld id="{9055351A-6BD7-45D1-A081-8318AC71A7BD}" type="slidenum">
              <a:rPr lang="en-US" smtClean="0"/>
              <a:t>4</a:t>
            </a:fld>
            <a:endParaRPr lang="en-US"/>
          </a:p>
        </p:txBody>
      </p:sp>
    </p:spTree>
    <p:extLst>
      <p:ext uri="{BB962C8B-B14F-4D97-AF65-F5344CB8AC3E}">
        <p14:creationId xmlns:p14="http://schemas.microsoft.com/office/powerpoint/2010/main" val="63156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NL" dirty="0" smtClean="0"/>
              <a:t>Verbeteren van </a:t>
            </a:r>
            <a:r>
              <a:rPr lang="nl-NL" dirty="0" smtClean="0">
                <a:solidFill>
                  <a:srgbClr val="0000FF"/>
                </a:solidFill>
              </a:rPr>
              <a:t>straatverlichting</a:t>
            </a:r>
            <a:r>
              <a:rPr lang="nl-NL" dirty="0" smtClean="0"/>
              <a:t> ’s nachts in </a:t>
            </a:r>
            <a:r>
              <a:rPr lang="nl-NL" dirty="0" smtClean="0">
                <a:solidFill>
                  <a:srgbClr val="0000FF"/>
                </a:solidFill>
              </a:rPr>
              <a:t>Stappersstraat en Paaweg.</a:t>
            </a:r>
            <a:r>
              <a:rPr lang="nl-NL" dirty="0" smtClean="0"/>
              <a:t>  </a:t>
            </a:r>
          </a:p>
          <a:p>
            <a:pPr lvl="1"/>
            <a:r>
              <a:rPr lang="nl-NL" dirty="0" smtClean="0"/>
              <a:t>&gt;&gt; Is via GVVP aan de orde gesteld&gt; Kosten zijn te hoog</a:t>
            </a:r>
            <a:endParaRPr lang="en-US" dirty="0" smtClean="0"/>
          </a:p>
          <a:p>
            <a:pPr lvl="0"/>
            <a:endParaRPr lang="nl-NL" dirty="0" smtClean="0">
              <a:solidFill>
                <a:srgbClr val="0000FF"/>
              </a:solidFill>
            </a:endParaRPr>
          </a:p>
          <a:p>
            <a:pPr lvl="0"/>
            <a:r>
              <a:rPr lang="nl-NL" b="1" dirty="0" smtClean="0">
                <a:solidFill>
                  <a:srgbClr val="0000FF"/>
                </a:solidFill>
              </a:rPr>
              <a:t>Verfraai </a:t>
            </a:r>
            <a:r>
              <a:rPr lang="nl-NL" b="1" dirty="0" smtClean="0">
                <a:solidFill>
                  <a:srgbClr val="0000FF"/>
                </a:solidFill>
              </a:rPr>
              <a:t>dorp </a:t>
            </a:r>
            <a:r>
              <a:rPr lang="nl-NL" dirty="0" smtClean="0"/>
              <a:t>door inzaaien van bloemenmengsel in Schoolstraat – Kloosterstraat. ( = Kiêsstolp terrein)</a:t>
            </a:r>
          </a:p>
          <a:p>
            <a:pPr lvl="1"/>
            <a:r>
              <a:rPr lang="nl-NL" dirty="0" smtClean="0"/>
              <a:t>Kiêsstolp terrein &gt;&gt; alternatief voor speelveld?? Laatste is moeilijk/niet haalbaar i.v.m. tijdelijkheid. Speelveld zonder dure toestellen.</a:t>
            </a:r>
            <a:br>
              <a:rPr lang="nl-NL" dirty="0" smtClean="0"/>
            </a:br>
            <a:r>
              <a:rPr lang="nl-NL" dirty="0" smtClean="0"/>
              <a:t>St. Andreasschool</a:t>
            </a:r>
            <a:r>
              <a:rPr lang="nl-NL" baseline="0" dirty="0" smtClean="0"/>
              <a:t> &gt;&gt; idem</a:t>
            </a:r>
            <a:r>
              <a:rPr lang="nl-NL" baseline="0" dirty="0" smtClean="0"/>
              <a:t>.</a:t>
            </a:r>
          </a:p>
          <a:p>
            <a:pPr lvl="1"/>
            <a:r>
              <a:rPr lang="nl-NL" baseline="0" dirty="0" smtClean="0"/>
              <a:t>Plan voor Dorpstuin?   </a:t>
            </a:r>
            <a:r>
              <a:rPr lang="nl-NL" baseline="0" dirty="0" smtClean="0"/>
              <a:t/>
            </a:r>
            <a:br>
              <a:rPr lang="nl-NL" baseline="0" dirty="0" smtClean="0"/>
            </a:br>
            <a:r>
              <a:rPr lang="nl-NL" dirty="0" smtClean="0">
                <a:solidFill>
                  <a:srgbClr val="0000FF"/>
                </a:solidFill>
              </a:rPr>
              <a:t>De plantenbakken </a:t>
            </a:r>
            <a:r>
              <a:rPr lang="nl-NL" dirty="0" smtClean="0"/>
              <a:t>van Woonwenz zijn soms niet te zien door het onkruid.  </a:t>
            </a:r>
            <a:r>
              <a:rPr lang="nl-NL" i="1" dirty="0" smtClean="0"/>
              <a:t>Betere verzorging nodig? Wie doet dat nu? DR/Henk J. &gt; </a:t>
            </a:r>
            <a:r>
              <a:rPr lang="nl-NL" i="1" dirty="0" smtClean="0">
                <a:solidFill>
                  <a:srgbClr val="7030A0"/>
                </a:solidFill>
              </a:rPr>
              <a:t>adoptieplan             </a:t>
            </a:r>
            <a:r>
              <a:rPr lang="nl-NL" i="1" dirty="0" smtClean="0"/>
              <a:t>(Dorpsverfraaiing)</a:t>
            </a:r>
            <a:endParaRPr lang="en-US" dirty="0" smtClean="0"/>
          </a:p>
          <a:p>
            <a:pPr lvl="0"/>
            <a:endParaRPr lang="nl-NL" dirty="0" smtClean="0"/>
          </a:p>
          <a:p>
            <a:pPr lvl="0"/>
            <a:r>
              <a:rPr lang="nl-NL" b="1" dirty="0" smtClean="0"/>
              <a:t>Versterk </a:t>
            </a:r>
            <a:r>
              <a:rPr lang="nl-NL" b="1" dirty="0" smtClean="0"/>
              <a:t>de pareltjes </a:t>
            </a:r>
            <a:r>
              <a:rPr lang="nl-NL" dirty="0" smtClean="0"/>
              <a:t>(=??) van Velden door meer </a:t>
            </a:r>
            <a:r>
              <a:rPr lang="nl-NL" dirty="0" smtClean="0">
                <a:solidFill>
                  <a:srgbClr val="0000FF"/>
                </a:solidFill>
              </a:rPr>
              <a:t>evenementen te organiseren</a:t>
            </a:r>
            <a:r>
              <a:rPr lang="nl-NL" dirty="0" smtClean="0"/>
              <a:t> of door de organisatie van wandel- en fietsroutes</a:t>
            </a:r>
            <a:r>
              <a:rPr lang="nl-NL" dirty="0" smtClean="0"/>
              <a:t>. </a:t>
            </a:r>
            <a:r>
              <a:rPr lang="nl-NL" i="1" dirty="0" smtClean="0"/>
              <a:t>(Agenda is al behoorlijk vol.....)</a:t>
            </a:r>
            <a:endParaRPr lang="nl-NL" i="1" dirty="0" smtClean="0"/>
          </a:p>
          <a:p>
            <a:pPr lvl="1"/>
            <a:r>
              <a:rPr lang="nl-NL" dirty="0" smtClean="0"/>
              <a:t>Wie heeft wandelroutes ooit uitgestippeld? Houden ze die bij? </a:t>
            </a:r>
            <a:br>
              <a:rPr lang="nl-NL" dirty="0" smtClean="0"/>
            </a:br>
            <a:r>
              <a:rPr lang="nl-NL" dirty="0" smtClean="0"/>
              <a:t>Wandelevenement: Wandele noar </a:t>
            </a:r>
            <a:r>
              <a:rPr lang="nl-NL" dirty="0" smtClean="0"/>
              <a:t>Schandele, </a:t>
            </a:r>
            <a:r>
              <a:rPr lang="nl-NL" sz="1200" dirty="0" smtClean="0"/>
              <a:t>Venloop</a:t>
            </a:r>
            <a:br>
              <a:rPr lang="nl-NL" sz="1200" dirty="0" smtClean="0"/>
            </a:br>
            <a:r>
              <a:rPr lang="nl-NL" sz="2600" b="1" dirty="0" smtClean="0"/>
              <a:t>Combi </a:t>
            </a:r>
            <a:r>
              <a:rPr lang="nl-NL" sz="2600" b="1" dirty="0" smtClean="0"/>
              <a:t>met Kermis </a:t>
            </a:r>
            <a:r>
              <a:rPr lang="nl-NL" sz="2600" b="1" dirty="0" smtClean="0"/>
              <a:t>met Koningsschieten</a:t>
            </a:r>
            <a:r>
              <a:rPr lang="nl-NL" sz="2600" dirty="0" smtClean="0"/>
              <a:t>;&gt; </a:t>
            </a:r>
          </a:p>
          <a:p>
            <a:pPr lvl="1"/>
            <a:r>
              <a:rPr lang="nl-NL" sz="2600" dirty="0" smtClean="0"/>
              <a:t>of met wandel/fiets </a:t>
            </a:r>
            <a:r>
              <a:rPr lang="nl-NL" sz="2600" dirty="0" smtClean="0"/>
              <a:t>evenement; Wandele nâo </a:t>
            </a:r>
            <a:r>
              <a:rPr lang="nl-NL" sz="2600" dirty="0" smtClean="0"/>
              <a:t>Schandele; Run op Velden (rennen); Ronde van Velden (wielrennen); Motorvoorjaarsrit...... ...  </a:t>
            </a:r>
            <a:endParaRPr lang="en-US" dirty="0" smtClean="0"/>
          </a:p>
          <a:p>
            <a:pPr lvl="0"/>
            <a:endParaRPr lang="nl-NL" dirty="0" smtClean="0"/>
          </a:p>
          <a:p>
            <a:pPr lvl="0"/>
            <a:r>
              <a:rPr lang="nl-NL" dirty="0" smtClean="0"/>
              <a:t>Verbeter </a:t>
            </a:r>
            <a:r>
              <a:rPr lang="nl-NL" dirty="0" smtClean="0"/>
              <a:t>de </a:t>
            </a:r>
            <a:r>
              <a:rPr lang="nl-NL" b="1" dirty="0" smtClean="0">
                <a:solidFill>
                  <a:srgbClr val="0000FF"/>
                </a:solidFill>
              </a:rPr>
              <a:t>verwijzing naar de parkeerplaatsen </a:t>
            </a:r>
            <a:r>
              <a:rPr lang="nl-NL" dirty="0" smtClean="0"/>
              <a:t>in het dorp en voer een maximale parkeertijd in.</a:t>
            </a:r>
          </a:p>
          <a:p>
            <a:pPr lvl="1"/>
            <a:r>
              <a:rPr lang="nl-NL" dirty="0" smtClean="0"/>
              <a:t>Bus-P; P bij Vilgaard en langs Veerweg; ....??  Start fiets&amp;wandelroutes...</a:t>
            </a:r>
          </a:p>
          <a:p>
            <a:pPr lvl="1"/>
            <a:r>
              <a:rPr lang="nl-NL" dirty="0" smtClean="0">
                <a:solidFill>
                  <a:srgbClr val="0000FF"/>
                </a:solidFill>
              </a:rPr>
              <a:t>Parkeren in woonwijken is eveneens vaak een probleem bij gebrek aan P-plekken. </a:t>
            </a:r>
            <a:r>
              <a:rPr lang="nl-NL" i="1" dirty="0" smtClean="0">
                <a:solidFill>
                  <a:srgbClr val="0000FF"/>
                </a:solidFill>
              </a:rPr>
              <a:t>Zet </a:t>
            </a:r>
            <a:r>
              <a:rPr lang="nl-NL" b="1" i="1" dirty="0" smtClean="0">
                <a:solidFill>
                  <a:srgbClr val="0000FF"/>
                </a:solidFill>
              </a:rPr>
              <a:t>WG  Verkeer </a:t>
            </a:r>
            <a:r>
              <a:rPr lang="nl-NL" b="0" i="1" dirty="0" smtClean="0">
                <a:solidFill>
                  <a:srgbClr val="0000FF"/>
                </a:solidFill>
              </a:rPr>
              <a:t>op/</a:t>
            </a:r>
            <a:r>
              <a:rPr lang="nl-NL" i="1" dirty="0" smtClean="0">
                <a:solidFill>
                  <a:srgbClr val="0000FF"/>
                </a:solidFill>
              </a:rPr>
              <a:t> Dhr Vidal is uitgenodigd??</a:t>
            </a:r>
            <a:endParaRPr lang="en-US" i="1" dirty="0" smtClean="0">
              <a:solidFill>
                <a:srgbClr val="0000FF"/>
              </a:solidFill>
            </a:endParaRPr>
          </a:p>
          <a:p>
            <a:pPr lvl="0"/>
            <a:endParaRPr lang="nl-NL" dirty="0" smtClean="0"/>
          </a:p>
          <a:p>
            <a:r>
              <a:rPr lang="nl-NL" dirty="0" smtClean="0"/>
              <a:t>Honden</a:t>
            </a:r>
            <a:r>
              <a:rPr lang="nl-NL" dirty="0" smtClean="0">
                <a:solidFill>
                  <a:srgbClr val="0000FF"/>
                </a:solidFill>
              </a:rPr>
              <a:t>uitlaat</a:t>
            </a:r>
            <a:r>
              <a:rPr lang="nl-NL" dirty="0" smtClean="0"/>
              <a:t>pad</a:t>
            </a:r>
          </a:p>
          <a:p>
            <a:pPr lvl="1"/>
            <a:r>
              <a:rPr lang="nl-NL" sz="2600" b="1" dirty="0" smtClean="0"/>
              <a:t>Verminder de overlast </a:t>
            </a:r>
            <a:r>
              <a:rPr lang="nl-NL" sz="2600" dirty="0" smtClean="0"/>
              <a:t>in groenstroken en speelveldjes.</a:t>
            </a:r>
            <a:endParaRPr lang="en-US" sz="2600" dirty="0" smtClean="0"/>
          </a:p>
          <a:p>
            <a:pPr lvl="0"/>
            <a:endParaRPr lang="nl-NL" dirty="0" smtClean="0"/>
          </a:p>
          <a:p>
            <a:pPr lvl="0"/>
            <a:r>
              <a:rPr lang="nl-NL" dirty="0" smtClean="0"/>
              <a:t>Betere </a:t>
            </a:r>
            <a:r>
              <a:rPr lang="nl-NL" dirty="0" smtClean="0"/>
              <a:t>zitplaatsen en een eenvoudige overkapping Bos……  </a:t>
            </a:r>
            <a:r>
              <a:rPr lang="nl-NL" sz="2500" dirty="0" smtClean="0"/>
              <a:t>bedoelt men misschien Openlucht Theater? </a:t>
            </a:r>
            <a:endParaRPr lang="nl-NL" dirty="0" smtClean="0"/>
          </a:p>
          <a:p>
            <a:pPr lvl="1"/>
            <a:r>
              <a:rPr lang="nl-NL" dirty="0" smtClean="0"/>
              <a:t>Zaak van OLT zelf??</a:t>
            </a:r>
            <a:endParaRPr lang="en-US" dirty="0" smtClean="0"/>
          </a:p>
          <a:p>
            <a:endParaRPr lang="en-US" dirty="0"/>
          </a:p>
        </p:txBody>
      </p:sp>
      <p:sp>
        <p:nvSpPr>
          <p:cNvPr id="4" name="Slide Number Placeholder 3"/>
          <p:cNvSpPr>
            <a:spLocks noGrp="1"/>
          </p:cNvSpPr>
          <p:nvPr>
            <p:ph type="sldNum" sz="quarter" idx="10"/>
          </p:nvPr>
        </p:nvSpPr>
        <p:spPr/>
        <p:txBody>
          <a:bodyPr/>
          <a:lstStyle/>
          <a:p>
            <a:fld id="{9055351A-6BD7-45D1-A081-8318AC71A7BD}" type="slidenum">
              <a:rPr lang="en-US" smtClean="0"/>
              <a:t>5</a:t>
            </a:fld>
            <a:endParaRPr lang="en-US"/>
          </a:p>
        </p:txBody>
      </p:sp>
    </p:spTree>
    <p:extLst>
      <p:ext uri="{BB962C8B-B14F-4D97-AF65-F5344CB8AC3E}">
        <p14:creationId xmlns:p14="http://schemas.microsoft.com/office/powerpoint/2010/main" val="350224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Veerpont verleggen. Waarom?</a:t>
            </a:r>
            <a:r>
              <a:rPr lang="nl-NL" dirty="0" smtClean="0"/>
              <a:t>  Andere verkeersrouting? &gt;&gt; Andere </a:t>
            </a:r>
            <a:r>
              <a:rPr lang="nl-NL" dirty="0" smtClean="0"/>
              <a:t>(verkeers)problemen</a:t>
            </a:r>
            <a:r>
              <a:rPr lang="nl-NL" dirty="0" smtClean="0"/>
              <a:t>;</a:t>
            </a:r>
            <a:r>
              <a:rPr lang="nl-NL" baseline="0" dirty="0" smtClean="0"/>
              <a:t> </a:t>
            </a:r>
            <a:r>
              <a:rPr lang="nl-NL" dirty="0" smtClean="0"/>
              <a:t>toeristisch fietsers passeren Velden  </a:t>
            </a:r>
            <a:r>
              <a:rPr lang="nl-NL" dirty="0" smtClean="0"/>
              <a:t/>
            </a:r>
            <a:br>
              <a:rPr lang="nl-NL" dirty="0" smtClean="0"/>
            </a:br>
            <a:r>
              <a:rPr lang="nl-NL" dirty="0" smtClean="0"/>
              <a:t>   - </a:t>
            </a:r>
            <a:r>
              <a:rPr lang="nl-NL" dirty="0" smtClean="0"/>
              <a:t>Gebeurt </a:t>
            </a:r>
            <a:r>
              <a:rPr lang="nl-NL" i="1" dirty="0" smtClean="0"/>
              <a:t>misschien</a:t>
            </a:r>
            <a:r>
              <a:rPr lang="nl-NL" dirty="0" smtClean="0"/>
              <a:t> in kader van dijkverlegging?</a:t>
            </a:r>
            <a:r>
              <a:rPr lang="nl-NL" baseline="0" dirty="0" smtClean="0"/>
              <a:t> </a:t>
            </a:r>
            <a:r>
              <a:rPr lang="nl-NL" dirty="0" smtClean="0"/>
              <a:t> Bij</a:t>
            </a:r>
            <a:r>
              <a:rPr lang="nl-NL" baseline="0" dirty="0" smtClean="0"/>
              <a:t> </a:t>
            </a:r>
            <a:r>
              <a:rPr lang="nl-NL" dirty="0" smtClean="0"/>
              <a:t>WL navragen.</a:t>
            </a:r>
            <a:endParaRPr lang="en-US" dirty="0" smtClean="0"/>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Entree dorp </a:t>
            </a:r>
            <a:r>
              <a:rPr lang="nl-NL" sz="1200" kern="1200" dirty="0" smtClean="0">
                <a:solidFill>
                  <a:schemeClr val="tx1"/>
                </a:solidFill>
                <a:effectLst/>
                <a:latin typeface="+mn-lt"/>
                <a:ea typeface="+mn-ea"/>
                <a:cs typeface="+mn-cs"/>
              </a:rPr>
              <a:t>vanuit veerpont Grubbenvorst verfraaien.  ?? </a:t>
            </a:r>
            <a:r>
              <a:rPr lang="nl-NL" dirty="0" smtClean="0"/>
              <a:t>werf-dynamiek:</a:t>
            </a:r>
            <a:r>
              <a:rPr lang="nl-NL" baseline="0" dirty="0" smtClean="0"/>
              <a:t> </a:t>
            </a:r>
            <a:r>
              <a:rPr lang="nl-NL" sz="1200" kern="1200" dirty="0" smtClean="0">
                <a:solidFill>
                  <a:schemeClr val="tx1"/>
                </a:solidFill>
                <a:effectLst/>
                <a:latin typeface="+mn-lt"/>
                <a:ea typeface="+mn-ea"/>
                <a:cs typeface="+mn-cs"/>
              </a:rPr>
              <a:t>Aanblik </a:t>
            </a:r>
            <a:r>
              <a:rPr lang="nl-NL" sz="1200" kern="1200" dirty="0" smtClean="0">
                <a:solidFill>
                  <a:schemeClr val="tx1"/>
                </a:solidFill>
                <a:effectLst/>
                <a:latin typeface="+mn-lt"/>
                <a:ea typeface="+mn-ea"/>
                <a:cs typeface="+mn-cs"/>
              </a:rPr>
              <a:t>werf een probleem?</a:t>
            </a:r>
            <a:r>
              <a:rPr lang="nl-NL" sz="1200" kern="1200" baseline="0" dirty="0" smtClean="0">
                <a:solidFill>
                  <a:schemeClr val="tx1"/>
                </a:solidFill>
                <a:effectLst/>
                <a:latin typeface="+mn-lt"/>
                <a:ea typeface="+mn-ea"/>
                <a:cs typeface="+mn-cs"/>
              </a:rPr>
              <a:t> </a:t>
            </a:r>
            <a:endParaRPr lang="nl-NL"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effectLst/>
                <a:latin typeface="+mn-lt"/>
                <a:ea typeface="+mn-ea"/>
                <a:cs typeface="+mn-cs"/>
              </a:rPr>
              <a:t>                      </a:t>
            </a:r>
            <a:r>
              <a:rPr lang="nl-NL" dirty="0" smtClean="0"/>
              <a:t>Groener? Er is al woningbouw aan Veerweg; meeliften dijkaanpassingen.</a:t>
            </a:r>
            <a:endParaRPr lang="en-US" dirty="0" smtClean="0"/>
          </a:p>
          <a:p>
            <a:pPr lvl="0"/>
            <a:endParaRPr lang="nl-NL" sz="1200" kern="1200" baseline="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Velden </a:t>
            </a:r>
            <a:r>
              <a:rPr lang="nl-NL" sz="1200" kern="1200" dirty="0" smtClean="0">
                <a:solidFill>
                  <a:schemeClr val="tx1"/>
                </a:solidFill>
                <a:effectLst/>
                <a:latin typeface="+mn-lt"/>
                <a:ea typeface="+mn-ea"/>
                <a:cs typeface="+mn-cs"/>
              </a:rPr>
              <a:t>ligt nu met de rug naar de </a:t>
            </a:r>
            <a:r>
              <a:rPr lang="nl-NL" sz="1200" b="1" kern="1200" dirty="0" smtClean="0">
                <a:solidFill>
                  <a:schemeClr val="tx1"/>
                </a:solidFill>
                <a:effectLst/>
                <a:latin typeface="+mn-lt"/>
                <a:ea typeface="+mn-ea"/>
                <a:cs typeface="+mn-cs"/>
              </a:rPr>
              <a:t>Maas</a:t>
            </a:r>
            <a:r>
              <a:rPr lang="nl-NL" sz="1200" kern="1200" dirty="0" smtClean="0">
                <a:solidFill>
                  <a:schemeClr val="tx1"/>
                </a:solidFill>
                <a:effectLst/>
                <a:latin typeface="+mn-lt"/>
                <a:ea typeface="+mn-ea"/>
                <a:cs typeface="+mn-cs"/>
              </a:rPr>
              <a:t>. Betrek </a:t>
            </a:r>
            <a:r>
              <a:rPr lang="nl-NL" sz="1200" b="1" kern="1200" dirty="0" smtClean="0">
                <a:solidFill>
                  <a:schemeClr val="tx1"/>
                </a:solidFill>
                <a:effectLst/>
                <a:latin typeface="+mn-lt"/>
                <a:ea typeface="+mn-ea"/>
                <a:cs typeface="+mn-cs"/>
              </a:rPr>
              <a:t>Maasoever</a:t>
            </a:r>
            <a:r>
              <a:rPr lang="nl-NL" sz="1200" kern="1200" dirty="0" smtClean="0">
                <a:solidFill>
                  <a:schemeClr val="tx1"/>
                </a:solidFill>
                <a:effectLst/>
                <a:latin typeface="+mn-lt"/>
                <a:ea typeface="+mn-ea"/>
                <a:cs typeface="+mn-cs"/>
              </a:rPr>
              <a:t> meer bij dorpskom. Organiseer “maasconcerten”.   </a:t>
            </a:r>
            <a:r>
              <a:rPr lang="nl-NL" sz="1200" i="1" kern="1200" dirty="0" smtClean="0">
                <a:solidFill>
                  <a:schemeClr val="tx1"/>
                </a:solidFill>
                <a:effectLst/>
                <a:latin typeface="+mn-lt"/>
                <a:ea typeface="+mn-ea"/>
                <a:cs typeface="+mn-cs"/>
              </a:rPr>
              <a:t>Ad-hoc horeca; </a:t>
            </a:r>
            <a:endParaRPr lang="en-US" sz="1200" i="1"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Zorg </a:t>
            </a:r>
            <a:r>
              <a:rPr lang="nl-NL" sz="1200" kern="1200" dirty="0" smtClean="0">
                <a:solidFill>
                  <a:schemeClr val="tx1"/>
                </a:solidFill>
                <a:effectLst/>
                <a:latin typeface="+mn-lt"/>
                <a:ea typeface="+mn-ea"/>
                <a:cs typeface="+mn-cs"/>
              </a:rPr>
              <a:t>voor </a:t>
            </a:r>
            <a:r>
              <a:rPr lang="nl-NL" sz="1200" kern="1200" dirty="0" smtClean="0">
                <a:solidFill>
                  <a:schemeClr val="tx1"/>
                </a:solidFill>
                <a:effectLst/>
                <a:latin typeface="+mn-lt"/>
                <a:ea typeface="+mn-ea"/>
                <a:cs typeface="+mn-cs"/>
              </a:rPr>
              <a:t>BBQ, dagkampeer, picknickplaatsen </a:t>
            </a:r>
            <a:r>
              <a:rPr lang="nl-NL" sz="1200" kern="1200" dirty="0" smtClean="0">
                <a:solidFill>
                  <a:schemeClr val="tx1"/>
                </a:solidFill>
                <a:effectLst/>
                <a:latin typeface="+mn-lt"/>
                <a:ea typeface="+mn-ea"/>
                <a:cs typeface="+mn-cs"/>
              </a:rPr>
              <a:t>of rustplaatsen langs Maasoever op de fietsroutes of wandelroutes (Pieterpad maar ook dorpsommetjes).  </a:t>
            </a:r>
            <a:r>
              <a:rPr lang="nl-NL" sz="1200" i="1" kern="1200" dirty="0" smtClean="0">
                <a:solidFill>
                  <a:schemeClr val="tx1"/>
                </a:solidFill>
                <a:effectLst/>
                <a:latin typeface="+mn-lt"/>
                <a:ea typeface="+mn-ea"/>
                <a:cs typeface="+mn-cs"/>
              </a:rPr>
              <a:t>&gt; Stg. Veldense Volkscultuur; VSS!; IVN;</a:t>
            </a:r>
            <a:r>
              <a:rPr lang="nl-NL" sz="1200" i="1" kern="1200" baseline="0" dirty="0" smtClean="0">
                <a:solidFill>
                  <a:schemeClr val="tx1"/>
                </a:solidFill>
                <a:effectLst/>
                <a:latin typeface="+mn-lt"/>
                <a:ea typeface="+mn-ea"/>
                <a:cs typeface="+mn-cs"/>
              </a:rPr>
              <a:t> Museum; Hanik; Witteberg.  </a:t>
            </a:r>
            <a:r>
              <a:rPr lang="nl-NL"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Verbeter </a:t>
            </a:r>
            <a:r>
              <a:rPr lang="nl-NL" sz="1200" kern="1200" dirty="0" smtClean="0">
                <a:solidFill>
                  <a:schemeClr val="tx1"/>
                </a:solidFill>
                <a:effectLst/>
                <a:latin typeface="+mn-lt"/>
                <a:ea typeface="+mn-ea"/>
                <a:cs typeface="+mn-cs"/>
              </a:rPr>
              <a:t>de </a:t>
            </a:r>
            <a:r>
              <a:rPr lang="nl-NL" sz="1200" b="1" kern="1200" dirty="0" smtClean="0">
                <a:solidFill>
                  <a:srgbClr val="0000FF"/>
                </a:solidFill>
                <a:effectLst/>
                <a:latin typeface="+mn-lt"/>
                <a:ea typeface="+mn-ea"/>
                <a:cs typeface="+mn-cs"/>
              </a:rPr>
              <a:t>toeristische aantrekkelijkheid </a:t>
            </a:r>
            <a:r>
              <a:rPr lang="nl-NL" sz="1200" kern="1200" dirty="0" smtClean="0">
                <a:solidFill>
                  <a:schemeClr val="tx1"/>
                </a:solidFill>
                <a:effectLst/>
                <a:latin typeface="+mn-lt"/>
                <a:ea typeface="+mn-ea"/>
                <a:cs typeface="+mn-cs"/>
              </a:rPr>
              <a:t>van Velden b.v. door Velden op te nemen in Venloop, </a:t>
            </a:r>
            <a:r>
              <a:rPr lang="nl-NL" sz="1200" kern="1200" dirty="0" smtClean="0">
                <a:solidFill>
                  <a:schemeClr val="tx1"/>
                </a:solidFill>
                <a:effectLst/>
                <a:latin typeface="+mn-lt"/>
                <a:ea typeface="+mn-ea"/>
                <a:cs typeface="+mn-cs"/>
              </a:rPr>
              <a:t>Nat. Park</a:t>
            </a:r>
            <a:r>
              <a:rPr lang="nl-NL" sz="1200" kern="1200" baseline="0" dirty="0" smtClean="0">
                <a:solidFill>
                  <a:schemeClr val="tx1"/>
                </a:solidFill>
                <a:effectLst/>
                <a:latin typeface="+mn-lt"/>
                <a:ea typeface="+mn-ea"/>
                <a:cs typeface="+mn-cs"/>
              </a:rPr>
              <a:t> Maaasduinen, </a:t>
            </a:r>
            <a:r>
              <a:rPr lang="nl-NL" sz="1200" kern="1200" dirty="0" smtClean="0">
                <a:solidFill>
                  <a:schemeClr val="tx1"/>
                </a:solidFill>
                <a:effectLst/>
                <a:latin typeface="+mn-lt"/>
                <a:ea typeface="+mn-ea"/>
                <a:cs typeface="+mn-cs"/>
              </a:rPr>
              <a:t>uitbreiding </a:t>
            </a:r>
            <a:r>
              <a:rPr lang="nl-NL" sz="1200" kern="1200" dirty="0" smtClean="0">
                <a:solidFill>
                  <a:schemeClr val="tx1"/>
                </a:solidFill>
                <a:effectLst/>
                <a:latin typeface="+mn-lt"/>
                <a:ea typeface="+mn-ea"/>
                <a:cs typeface="+mn-cs"/>
              </a:rPr>
              <a:t>van wandelroutes en meer aandacht op website voor bijzondere locaties in Velden</a:t>
            </a:r>
            <a:r>
              <a:rPr lang="nl-NL"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solidFill>
                  <a:srgbClr val="7030A0"/>
                </a:solidFill>
              </a:rPr>
              <a:t>&gt; Digitaal Dorpsplein...???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lvl="0"/>
            <a:r>
              <a:rPr lang="nl-NL" sz="3800" dirty="0" smtClean="0">
                <a:solidFill>
                  <a:srgbClr val="0000FF"/>
                </a:solidFill>
              </a:rPr>
              <a:t>Betere ontsluiting </a:t>
            </a:r>
            <a:r>
              <a:rPr lang="nl-NL" sz="3800" dirty="0" smtClean="0"/>
              <a:t>van buitengebied:</a:t>
            </a:r>
          </a:p>
          <a:p>
            <a:pPr lvl="1"/>
            <a:r>
              <a:rPr lang="nl-NL" dirty="0" smtClean="0">
                <a:solidFill>
                  <a:srgbClr val="0000FF"/>
                </a:solidFill>
              </a:rPr>
              <a:t>Weginfrastuctuur</a:t>
            </a:r>
            <a:r>
              <a:rPr lang="nl-NL" dirty="0" smtClean="0"/>
              <a:t> beter geschikt maken </a:t>
            </a:r>
            <a:r>
              <a:rPr lang="nl-NL" dirty="0" smtClean="0">
                <a:solidFill>
                  <a:srgbClr val="0000FF"/>
                </a:solidFill>
              </a:rPr>
              <a:t>voor zwaar verkeer</a:t>
            </a:r>
            <a:r>
              <a:rPr lang="nl-NL" dirty="0" smtClean="0"/>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solidFill>
                  <a:srgbClr val="0000FF"/>
                </a:solidFill>
              </a:rPr>
              <a:t>          Glasvezel :</a:t>
            </a:r>
            <a:r>
              <a:rPr lang="nl-NL" dirty="0" smtClean="0"/>
              <a:t> digitale ontsluiting voor bedrijven en/of particulieren.</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Beter onderhoud bermen van wegen buitengebied door vaker maaien.   </a:t>
            </a:r>
            <a:r>
              <a:rPr lang="nl-NL" dirty="0" smtClean="0"/>
              <a:t>Maai-monitoring..?? Hoezo, is begroeiing niet mooi? </a:t>
            </a:r>
            <a:r>
              <a:rPr lang="nl-NL" dirty="0" smtClean="0">
                <a:solidFill>
                  <a:srgbClr val="7030A0"/>
                </a:solidFill>
              </a:rPr>
              <a:t>Andere begroeiing? </a:t>
            </a:r>
            <a:endParaRPr lang="en-US" dirty="0" smtClean="0">
              <a:solidFill>
                <a:srgbClr val="7030A0"/>
              </a:solidFill>
            </a:endParaRP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Meer </a:t>
            </a:r>
            <a:r>
              <a:rPr lang="nl-NL" sz="1200" kern="1200" dirty="0" smtClean="0">
                <a:solidFill>
                  <a:schemeClr val="tx1"/>
                </a:solidFill>
                <a:effectLst/>
                <a:latin typeface="+mn-lt"/>
                <a:ea typeface="+mn-ea"/>
                <a:cs typeface="+mn-cs"/>
              </a:rPr>
              <a:t>en beter aanhaken bij erkenning status Maasduinen als Nationaal Park.</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&gt;&gt; Hoort meer thuis ondernemen ?</a:t>
            </a: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De plantenbakken van Woonwenz zijn soms niet te zien door het onkruid.  &gt;&gt;  is opgenomen in ‘woonomgeving’</a:t>
            </a:r>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55351A-6BD7-45D1-A081-8318AC71A7BD}" type="slidenum">
              <a:rPr lang="en-US" smtClean="0"/>
              <a:t>6</a:t>
            </a:fld>
            <a:endParaRPr lang="en-US"/>
          </a:p>
        </p:txBody>
      </p:sp>
    </p:spTree>
    <p:extLst>
      <p:ext uri="{BB962C8B-B14F-4D97-AF65-F5344CB8AC3E}">
        <p14:creationId xmlns:p14="http://schemas.microsoft.com/office/powerpoint/2010/main" val="49949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i="1" kern="1200" dirty="0" smtClean="0">
                <a:solidFill>
                  <a:schemeClr val="tx1"/>
                </a:solidFill>
                <a:effectLst/>
                <a:latin typeface="+mn-lt"/>
                <a:ea typeface="+mn-ea"/>
                <a:cs typeface="+mn-cs"/>
              </a:rPr>
              <a:t>Verenigingen</a:t>
            </a:r>
            <a:endParaRPr lang="en-US" sz="16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1)</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Het aanbod van verenigingen is ruim en veelzijdig</a:t>
            </a:r>
            <a:r>
              <a:rPr lang="nl-NL" sz="1200" kern="1200" dirty="0" smtClean="0">
                <a:solidFill>
                  <a:schemeClr val="tx1"/>
                </a:solidFill>
                <a:effectLst/>
                <a:latin typeface="+mn-lt"/>
                <a:ea typeface="+mn-ea"/>
                <a:cs typeface="+mn-cs"/>
              </a:rPr>
              <a:t>.</a:t>
            </a:r>
            <a:endParaRPr lang="en-US" sz="16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2) Verenigingen worden soms overvraagd. Dat lokt de hartekreet uit van verenigingen die bij hun leest moeten blijven</a:t>
            </a:r>
            <a:r>
              <a:rPr lang="nl-NL" sz="1200" kern="1200" dirty="0" smtClean="0">
                <a:solidFill>
                  <a:schemeClr val="tx1"/>
                </a:solidFill>
                <a:effectLst/>
                <a:latin typeface="+mn-lt"/>
                <a:ea typeface="+mn-ea"/>
                <a:cs typeface="+mn-cs"/>
              </a:rPr>
              <a:t>.</a:t>
            </a:r>
            <a:endParaRPr lang="en-US" sz="16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3) Een </a:t>
            </a:r>
            <a:r>
              <a:rPr lang="nl-NL" sz="1200" b="1" kern="1200" dirty="0" smtClean="0">
                <a:solidFill>
                  <a:schemeClr val="tx1"/>
                </a:solidFill>
                <a:effectLst/>
                <a:latin typeface="+mn-lt"/>
                <a:ea typeface="+mn-ea"/>
                <a:cs typeface="+mn-cs"/>
              </a:rPr>
              <a:t>vernieuwing van het aanbod</a:t>
            </a:r>
            <a:r>
              <a:rPr lang="nl-NL" sz="1200" kern="1200" dirty="0" smtClean="0">
                <a:solidFill>
                  <a:schemeClr val="tx1"/>
                </a:solidFill>
                <a:effectLst/>
                <a:latin typeface="+mn-lt"/>
                <a:ea typeface="+mn-ea"/>
                <a:cs typeface="+mn-cs"/>
              </a:rPr>
              <a:t> van activiteiten laat soms te wensen over. Verenigingen houden vaak te lang vast aan pakket activiteiten terwijl de behoeften veranderen.  </a:t>
            </a:r>
            <a:r>
              <a:rPr lang="nl-NL" sz="1200" i="1" kern="1200" dirty="0" smtClean="0">
                <a:solidFill>
                  <a:schemeClr val="tx1"/>
                </a:solidFill>
                <a:effectLst/>
                <a:latin typeface="+mn-lt"/>
                <a:ea typeface="+mn-ea"/>
                <a:cs typeface="+mn-cs"/>
              </a:rPr>
              <a:t>&gt;&gt; Is in tegenspraak met 2)!</a:t>
            </a:r>
          </a:p>
          <a:p>
            <a:pPr lvl="0"/>
            <a:endParaRPr lang="en-US" sz="16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4) Onder de noemer van </a:t>
            </a:r>
            <a:r>
              <a:rPr lang="nl-NL" sz="1200" b="1" i="1" kern="1200" dirty="0" smtClean="0">
                <a:solidFill>
                  <a:schemeClr val="tx1"/>
                </a:solidFill>
                <a:effectLst/>
                <a:latin typeface="+mn-lt"/>
                <a:ea typeface="+mn-ea"/>
                <a:cs typeface="+mn-cs"/>
              </a:rPr>
              <a:t>samenwerking en afstemming</a:t>
            </a:r>
            <a:r>
              <a:rPr lang="nl-NL" sz="1200" kern="1200" dirty="0" smtClean="0">
                <a:solidFill>
                  <a:schemeClr val="tx1"/>
                </a:solidFill>
                <a:effectLst/>
                <a:latin typeface="+mn-lt"/>
                <a:ea typeface="+mn-ea"/>
                <a:cs typeface="+mn-cs"/>
              </a:rPr>
              <a:t> zijn verschillende aandachtspunten en ideeën genoemd: </a:t>
            </a:r>
            <a:endParaRPr lang="en-US" sz="1600" kern="1200" dirty="0" smtClean="0">
              <a:solidFill>
                <a:schemeClr val="tx1"/>
              </a:solidFill>
              <a:effectLst/>
              <a:latin typeface="+mn-lt"/>
              <a:ea typeface="+mn-ea"/>
              <a:cs typeface="+mn-cs"/>
            </a:endParaRPr>
          </a:p>
          <a:p>
            <a:pPr lvl="1"/>
            <a:r>
              <a:rPr lang="nl-NL" sz="1200" kern="1200" dirty="0" smtClean="0">
                <a:solidFill>
                  <a:schemeClr val="tx1"/>
                </a:solidFill>
                <a:effectLst/>
                <a:latin typeface="+mn-lt"/>
                <a:ea typeface="+mn-ea"/>
                <a:cs typeface="+mn-cs"/>
              </a:rPr>
              <a:t>Hoe kunnen verenigingen samenwerken om bewoners te </a:t>
            </a:r>
            <a:r>
              <a:rPr lang="nl-NL" sz="1200" kern="1200" dirty="0" smtClean="0">
                <a:solidFill>
                  <a:schemeClr val="tx1"/>
                </a:solidFill>
                <a:effectLst/>
                <a:latin typeface="+mn-lt"/>
                <a:ea typeface="+mn-ea"/>
                <a:cs typeface="+mn-cs"/>
              </a:rPr>
              <a:t>enthousiasmeren (bestuurs)lid </a:t>
            </a:r>
            <a:r>
              <a:rPr lang="nl-NL" sz="1200" kern="1200" dirty="0" smtClean="0">
                <a:solidFill>
                  <a:schemeClr val="tx1"/>
                </a:solidFill>
                <a:effectLst/>
                <a:latin typeface="+mn-lt"/>
                <a:ea typeface="+mn-ea"/>
                <a:cs typeface="+mn-cs"/>
              </a:rPr>
              <a:t>te worden van één van de verenigingen?</a:t>
            </a:r>
            <a:endParaRPr lang="en-US" sz="1600" kern="1200" dirty="0" smtClean="0">
              <a:solidFill>
                <a:schemeClr val="tx1"/>
              </a:solidFill>
              <a:effectLst/>
              <a:latin typeface="+mn-lt"/>
              <a:ea typeface="+mn-ea"/>
              <a:cs typeface="+mn-cs"/>
            </a:endParaRPr>
          </a:p>
          <a:p>
            <a:pPr lvl="1"/>
            <a:r>
              <a:rPr lang="nl-NL" sz="1200" kern="1200" dirty="0" smtClean="0">
                <a:solidFill>
                  <a:schemeClr val="tx1"/>
                </a:solidFill>
                <a:effectLst/>
                <a:latin typeface="+mn-lt"/>
                <a:ea typeface="+mn-ea"/>
                <a:cs typeface="+mn-cs"/>
              </a:rPr>
              <a:t>Kunnen verenigingen samenwerken om hun activiteiten en verenigingsnieuws nog beter onder de aandacht te brengen?</a:t>
            </a:r>
            <a:endParaRPr lang="en-US" sz="1600" kern="1200" dirty="0" smtClean="0">
              <a:solidFill>
                <a:schemeClr val="tx1"/>
              </a:solidFill>
              <a:effectLst/>
              <a:latin typeface="+mn-lt"/>
              <a:ea typeface="+mn-ea"/>
              <a:cs typeface="+mn-cs"/>
            </a:endParaRPr>
          </a:p>
          <a:p>
            <a:pPr lvl="1"/>
            <a:r>
              <a:rPr lang="nl-NL" sz="1200" kern="1200" dirty="0" smtClean="0">
                <a:solidFill>
                  <a:schemeClr val="tx1"/>
                </a:solidFill>
                <a:effectLst/>
                <a:latin typeface="+mn-lt"/>
                <a:ea typeface="+mn-ea"/>
                <a:cs typeface="+mn-cs"/>
              </a:rPr>
              <a:t>De evenementenkalender is snel gedateerd. Hoe houden we die volledig en actueel</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r>
              <a:rPr lang="nl-NL" sz="1600" dirty="0" smtClean="0">
                <a:solidFill>
                  <a:srgbClr val="0000FF"/>
                </a:solidFill>
              </a:rPr>
              <a:t>Verbeter het infokanaal </a:t>
            </a:r>
            <a:r>
              <a:rPr lang="nl-NL" sz="1600" dirty="0" smtClean="0"/>
              <a:t>b.v. via een gezamelijke site, (die van SV Velden, de dorpsraad of ‘VELDEN’.)  Vergroot reikwijdte en zichtbaarheid</a:t>
            </a:r>
            <a:endParaRPr lang="en-US" sz="16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 bestaande dorpsmedia zoals ’t Klökske heeft een beperkt bereik in zowel de verenigingen als abonnees.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De dorpswebsites zijn versnipperd en de nieuwe loot aan de stam “de Kapper” heeft beperkt bereik en is niet geschikt voor het actuele wekelijkse verenigingsnieuws. </a:t>
            </a:r>
            <a:endParaRPr lang="nl-NL"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Verbeter dorpsraadinfo via </a:t>
            </a:r>
            <a:r>
              <a:rPr lang="nl-NL" sz="1200" kern="1200" dirty="0" smtClean="0">
                <a:solidFill>
                  <a:schemeClr val="tx1"/>
                </a:solidFill>
                <a:effectLst/>
                <a:latin typeface="+mn-lt"/>
                <a:ea typeface="+mn-ea"/>
                <a:cs typeface="+mn-cs"/>
              </a:rPr>
              <a:t>de site van dorpsraad.</a:t>
            </a:r>
            <a:br>
              <a:rPr lang="nl-NL" sz="1200" kern="1200" dirty="0" smtClean="0">
                <a:solidFill>
                  <a:schemeClr val="tx1"/>
                </a:solidFill>
                <a:effectLst/>
                <a:latin typeface="+mn-lt"/>
                <a:ea typeface="+mn-ea"/>
                <a:cs typeface="+mn-cs"/>
              </a:rPr>
            </a:br>
            <a:r>
              <a:rPr lang="nl-NL" sz="1600" i="1" dirty="0" smtClean="0">
                <a:solidFill>
                  <a:srgbClr val="7030A0"/>
                </a:solidFill>
              </a:rPr>
              <a:t>Zoek Webmasters / bloggers of vloggers/ FB masters voor één centrale site. Of huur een partij in. Content moet wel aangeleverd worden</a:t>
            </a:r>
            <a:r>
              <a:rPr lang="nl-NL" sz="1600" i="1" dirty="0" smtClean="0">
                <a:solidFill>
                  <a:srgbClr val="7030A0"/>
                </a:solidFill>
              </a:rPr>
              <a:t>....!    “Mijn</a:t>
            </a:r>
            <a:r>
              <a:rPr lang="nl-NL" sz="1600" i="1" baseline="0" dirty="0" smtClean="0">
                <a:solidFill>
                  <a:srgbClr val="7030A0"/>
                </a:solidFill>
              </a:rPr>
              <a:t> Buurtje.....”</a:t>
            </a:r>
            <a:endParaRPr lang="en-US" sz="2000" i="1" dirty="0" smtClean="0">
              <a:solidFill>
                <a:srgbClr val="7030A0"/>
              </a:solidFill>
            </a:endParaRPr>
          </a:p>
          <a:p>
            <a:pPr lvl="1"/>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5351A-6BD7-45D1-A081-8318AC71A7BD}" type="slidenum">
              <a:rPr lang="en-US" smtClean="0"/>
              <a:t>8</a:t>
            </a:fld>
            <a:endParaRPr lang="en-US"/>
          </a:p>
        </p:txBody>
      </p:sp>
    </p:spTree>
    <p:extLst>
      <p:ext uri="{BB962C8B-B14F-4D97-AF65-F5344CB8AC3E}">
        <p14:creationId xmlns:p14="http://schemas.microsoft.com/office/powerpoint/2010/main" val="216508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Meer</a:t>
            </a:r>
            <a:r>
              <a:rPr lang="nl-NL" sz="1200" kern="1200" baseline="0" dirty="0" smtClean="0">
                <a:solidFill>
                  <a:schemeClr val="tx1"/>
                </a:solidFill>
                <a:effectLst/>
                <a:latin typeface="+mn-lt"/>
                <a:ea typeface="+mn-ea"/>
                <a:cs typeface="+mn-cs"/>
              </a:rPr>
              <a:t> PR maken voor </a:t>
            </a:r>
            <a:r>
              <a:rPr lang="nl-NL" sz="1200" kern="1200" baseline="0" dirty="0" smtClean="0">
                <a:solidFill>
                  <a:schemeClr val="tx1"/>
                </a:solidFill>
                <a:effectLst/>
                <a:latin typeface="+mn-lt"/>
                <a:ea typeface="+mn-ea"/>
                <a:cs typeface="+mn-cs"/>
              </a:rPr>
              <a:t>DRV</a:t>
            </a:r>
          </a:p>
          <a:p>
            <a:pPr marL="0" marR="0" lvl="1"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nl-NL" dirty="0" smtClean="0"/>
              <a:t>De Dorpsraad kan zinvol zijn voor verenigingen</a:t>
            </a:r>
          </a:p>
          <a:p>
            <a:pPr marL="0" marR="0" lvl="1" indent="0" algn="l" defTabSz="914400" rtl="0" eaLnBrk="1" fontAlgn="auto" latinLnBrk="0" hangingPunct="1">
              <a:lnSpc>
                <a:spcPct val="100000"/>
              </a:lnSpc>
              <a:spcBef>
                <a:spcPts val="0"/>
              </a:spcBef>
              <a:spcAft>
                <a:spcPts val="0"/>
              </a:spcAft>
              <a:buClrTx/>
              <a:buSzTx/>
              <a:buFontTx/>
              <a:buNone/>
              <a:tabLst/>
              <a:defRPr/>
            </a:pPr>
            <a:r>
              <a:rPr lang="nl-NL" baseline="0" dirty="0" smtClean="0"/>
              <a:t>     </a:t>
            </a:r>
            <a:r>
              <a:rPr lang="nl-NL" dirty="0" smtClean="0"/>
              <a:t>b.v. door </a:t>
            </a:r>
            <a:r>
              <a:rPr lang="nl-NL" b="1" dirty="0" smtClean="0"/>
              <a:t>onderling contact tussen verenigingen te organiseren</a:t>
            </a:r>
            <a:r>
              <a:rPr lang="nl-NL" dirty="0" smtClean="0"/>
              <a:t>, gezamenlijke belangen rond </a:t>
            </a:r>
            <a:r>
              <a:rPr lang="nl-NL" dirty="0" smtClean="0">
                <a:solidFill>
                  <a:srgbClr val="7030A0"/>
                </a:solidFill>
              </a:rPr>
              <a:t>PR bundelen in dorpsblad of </a:t>
            </a:r>
            <a:r>
              <a:rPr lang="nl-NL" b="1" dirty="0" smtClean="0">
                <a:solidFill>
                  <a:srgbClr val="7030A0"/>
                </a:solidFill>
              </a:rPr>
              <a:t>dorpswebsite</a:t>
            </a:r>
            <a:r>
              <a:rPr lang="nl-NL" dirty="0" smtClean="0"/>
              <a:t>.</a:t>
            </a:r>
            <a:endParaRPr lang="en-US" sz="3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l-NL" sz="1600" i="1" dirty="0" smtClean="0">
                <a:solidFill>
                  <a:srgbClr val="7030A0"/>
                </a:solidFill>
              </a:rPr>
              <a:t>     Zoek </a:t>
            </a:r>
            <a:r>
              <a:rPr lang="nl-NL" sz="1600" i="1" dirty="0" smtClean="0">
                <a:solidFill>
                  <a:srgbClr val="7030A0"/>
                </a:solidFill>
              </a:rPr>
              <a:t>Webmasters / bloggers of vloggers/ FB masters voor één centrale site. Of huur een partij in. Content moet wel aangeleverd worden....!</a:t>
            </a:r>
            <a:endParaRPr lang="en-US" sz="2000" i="1" dirty="0" smtClean="0">
              <a:solidFill>
                <a:srgbClr val="7030A0"/>
              </a:solidFill>
            </a:endParaRPr>
          </a:p>
          <a:p>
            <a:endParaRPr lang="nl-NL"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l-NL" strike="sngStrike" baseline="0" dirty="0" smtClean="0"/>
              <a:t>Dorpsraad dient medezeggenschap te krijgen bij verenigingen. </a:t>
            </a:r>
            <a:r>
              <a:rPr lang="nl-NL" strike="sngStrike" baseline="0" dirty="0" smtClean="0">
                <a:solidFill>
                  <a:srgbClr val="FF0000"/>
                </a:solidFill>
              </a:rPr>
              <a:t>??? </a:t>
            </a:r>
            <a:r>
              <a:rPr lang="nl-NL" sz="2400" strike="sngStrike" baseline="0" dirty="0" smtClean="0">
                <a:solidFill>
                  <a:srgbClr val="FF0000"/>
                </a:solidFill>
              </a:rPr>
              <a:t>&gt;&gt; betekend ook verantwoording</a:t>
            </a:r>
            <a:endParaRPr lang="en-US" sz="3200" strike="sngStrike" baseline="0" dirty="0" smtClean="0">
              <a:solidFill>
                <a:srgbClr val="FF0000"/>
              </a:solidFill>
            </a:endParaRPr>
          </a:p>
          <a:p>
            <a:r>
              <a:rPr lang="nl-NL" dirty="0" smtClean="0"/>
              <a:t>Medezeggenschap </a:t>
            </a:r>
            <a:r>
              <a:rPr lang="nl-NL" dirty="0" smtClean="0"/>
              <a:t>– (m.i. Ongewenst</a:t>
            </a:r>
            <a:r>
              <a:rPr lang="nl-NL" baseline="0" dirty="0" smtClean="0"/>
              <a:t> van zowel DRV als verenigingen - Bert</a:t>
            </a:r>
            <a:r>
              <a:rPr lang="nl-NL" dirty="0" smtClean="0"/>
              <a:t>)   DRV kan proberen samenwerken te stimuleren en overleg te bevorderen.</a:t>
            </a:r>
            <a:br>
              <a:rPr lang="nl-NL" dirty="0" smtClean="0"/>
            </a:br>
            <a:r>
              <a:rPr lang="nl-NL" dirty="0" smtClean="0"/>
              <a:t> </a:t>
            </a:r>
            <a:endParaRPr lang="en-US" dirty="0"/>
          </a:p>
        </p:txBody>
      </p:sp>
      <p:sp>
        <p:nvSpPr>
          <p:cNvPr id="4" name="Slide Number Placeholder 3"/>
          <p:cNvSpPr>
            <a:spLocks noGrp="1"/>
          </p:cNvSpPr>
          <p:nvPr>
            <p:ph type="sldNum" sz="quarter" idx="10"/>
          </p:nvPr>
        </p:nvSpPr>
        <p:spPr/>
        <p:txBody>
          <a:bodyPr/>
          <a:lstStyle/>
          <a:p>
            <a:fld id="{9055351A-6BD7-45D1-A081-8318AC71A7BD}" type="slidenum">
              <a:rPr lang="en-US" smtClean="0"/>
              <a:t>9</a:t>
            </a:fld>
            <a:endParaRPr lang="en-US"/>
          </a:p>
        </p:txBody>
      </p:sp>
    </p:spTree>
    <p:extLst>
      <p:ext uri="{BB962C8B-B14F-4D97-AF65-F5344CB8AC3E}">
        <p14:creationId xmlns:p14="http://schemas.microsoft.com/office/powerpoint/2010/main" val="117784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i="1" kern="1200" dirty="0" smtClean="0">
                <a:solidFill>
                  <a:schemeClr val="tx1"/>
                </a:solidFill>
                <a:effectLst/>
                <a:latin typeface="+mn-lt"/>
                <a:ea typeface="+mn-ea"/>
                <a:cs typeface="+mn-cs"/>
              </a:rPr>
              <a:t>Accommodaties</a:t>
            </a:r>
            <a:endParaRPr lang="en-US" sz="16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Het gesprek over de accommodaties concentreerde zich op de brede maatschappelijke voorziening De Vilgaard. Als positieve punten worden genoemd:</a:t>
            </a:r>
            <a:endParaRPr lang="en-US" sz="1600" kern="1200" dirty="0" smtClean="0">
              <a:solidFill>
                <a:schemeClr val="tx1"/>
              </a:solidFill>
              <a:effectLst/>
              <a:latin typeface="+mn-lt"/>
              <a:ea typeface="+mn-ea"/>
              <a:cs typeface="+mn-cs"/>
            </a:endParaRPr>
          </a:p>
          <a:p>
            <a:pPr lvl="1"/>
            <a:r>
              <a:rPr lang="nl-NL" sz="1200" kern="1200" dirty="0" smtClean="0">
                <a:solidFill>
                  <a:schemeClr val="tx1"/>
                </a:solidFill>
                <a:effectLst/>
                <a:latin typeface="+mn-lt"/>
                <a:ea typeface="+mn-ea"/>
                <a:cs typeface="+mn-cs"/>
              </a:rPr>
              <a:t>De kwaliteit van de </a:t>
            </a:r>
            <a:r>
              <a:rPr lang="nl-NL" sz="1200" b="1" kern="1200" dirty="0" smtClean="0">
                <a:solidFill>
                  <a:schemeClr val="tx1"/>
                </a:solidFill>
                <a:effectLst/>
                <a:latin typeface="+mn-lt"/>
                <a:ea typeface="+mn-ea"/>
                <a:cs typeface="+mn-cs"/>
              </a:rPr>
              <a:t>binnensportaccommodaties</a:t>
            </a:r>
            <a:r>
              <a:rPr lang="nl-NL" sz="1200" kern="1200" dirty="0" smtClean="0">
                <a:solidFill>
                  <a:schemeClr val="tx1"/>
                </a:solidFill>
                <a:effectLst/>
                <a:latin typeface="+mn-lt"/>
                <a:ea typeface="+mn-ea"/>
                <a:cs typeface="+mn-cs"/>
              </a:rPr>
              <a:t> zijn erg goed</a:t>
            </a:r>
            <a:endParaRPr lang="en-US" sz="1600" kern="1200" dirty="0" smtClean="0">
              <a:solidFill>
                <a:schemeClr val="tx1"/>
              </a:solidFill>
              <a:effectLst/>
              <a:latin typeface="+mn-lt"/>
              <a:ea typeface="+mn-ea"/>
              <a:cs typeface="+mn-cs"/>
            </a:endParaRPr>
          </a:p>
          <a:p>
            <a:pPr lvl="1"/>
            <a:r>
              <a:rPr lang="nl-NL" sz="1200" kern="1200" dirty="0" smtClean="0">
                <a:solidFill>
                  <a:schemeClr val="tx1"/>
                </a:solidFill>
                <a:effectLst/>
                <a:latin typeface="+mn-lt"/>
                <a:ea typeface="+mn-ea"/>
                <a:cs typeface="+mn-cs"/>
              </a:rPr>
              <a:t>De zaal met alle faciliteiten voor grote evenementen zoals podium, geluid en verlichting </a:t>
            </a:r>
            <a:r>
              <a:rPr lang="nl-NL" sz="1200" b="1" kern="1200" dirty="0" smtClean="0">
                <a:solidFill>
                  <a:schemeClr val="tx1"/>
                </a:solidFill>
                <a:effectLst/>
                <a:latin typeface="+mn-lt"/>
                <a:ea typeface="+mn-ea"/>
                <a:cs typeface="+mn-cs"/>
              </a:rPr>
              <a:t>voldoet aan huidige eisen</a:t>
            </a:r>
            <a:r>
              <a:rPr lang="nl-NL" sz="1200" kern="1200" dirty="0" smtClean="0">
                <a:solidFill>
                  <a:schemeClr val="tx1"/>
                </a:solidFill>
                <a:effectLst/>
                <a:latin typeface="+mn-lt"/>
                <a:ea typeface="+mn-ea"/>
                <a:cs typeface="+mn-cs"/>
              </a:rPr>
              <a:t>.</a:t>
            </a:r>
            <a:endParaRPr lang="en-US" sz="16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is een </a:t>
            </a:r>
            <a:r>
              <a:rPr lang="nl-NL" sz="1200" b="1" kern="1200" dirty="0" smtClean="0">
                <a:solidFill>
                  <a:schemeClr val="tx1"/>
                </a:solidFill>
                <a:effectLst/>
                <a:latin typeface="+mn-lt"/>
                <a:ea typeface="+mn-ea"/>
                <a:cs typeface="+mn-cs"/>
              </a:rPr>
              <a:t>prachtige </a:t>
            </a:r>
            <a:r>
              <a:rPr lang="nl-NL" sz="1200" kern="1200" dirty="0" smtClean="0">
                <a:solidFill>
                  <a:schemeClr val="tx1"/>
                </a:solidFill>
                <a:effectLst/>
                <a:latin typeface="+mn-lt"/>
                <a:ea typeface="+mn-ea"/>
                <a:cs typeface="+mn-cs"/>
              </a:rPr>
              <a:t>accommodatie met </a:t>
            </a:r>
            <a:r>
              <a:rPr lang="nl-NL" sz="1600" dirty="0" smtClean="0"/>
              <a:t>goede parkeergelegenheid. Iets afgelegen.</a:t>
            </a:r>
            <a:endParaRPr lang="en-US" sz="1600" kern="1200" dirty="0" smtClean="0">
              <a:solidFill>
                <a:schemeClr val="tx1"/>
              </a:solidFill>
              <a:effectLst/>
              <a:latin typeface="+mn-lt"/>
              <a:ea typeface="+mn-ea"/>
              <a:cs typeface="+mn-cs"/>
            </a:endParaRPr>
          </a:p>
          <a:p>
            <a:pPr lvl="1"/>
            <a:r>
              <a:rPr lang="nl-NL" sz="1200" kern="1200" dirty="0" smtClean="0">
                <a:solidFill>
                  <a:schemeClr val="tx1"/>
                </a:solidFill>
                <a:effectLst/>
                <a:latin typeface="+mn-lt"/>
                <a:ea typeface="+mn-ea"/>
                <a:cs typeface="+mn-cs"/>
              </a:rPr>
              <a:t>Goede voorzieningen voor activiteiten </a:t>
            </a:r>
            <a:r>
              <a:rPr lang="nl-NL" sz="1200" kern="1200" dirty="0" smtClean="0">
                <a:solidFill>
                  <a:schemeClr val="tx1"/>
                </a:solidFill>
                <a:effectLst/>
                <a:latin typeface="+mn-lt"/>
                <a:ea typeface="+mn-ea"/>
                <a:cs typeface="+mn-cs"/>
              </a:rPr>
              <a:t>ouderen: </a:t>
            </a:r>
            <a:r>
              <a:rPr lang="nl-NL" sz="1600" dirty="0" smtClean="0"/>
              <a:t>HvdW;  I&amp;A;  OI &gt; bereikbaarheid</a:t>
            </a:r>
            <a:endParaRPr lang="en-US" sz="16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Maar als er zijn in de ogen van diverse verenigingen ook nog veel verbeterpunten voor De Vilgaard:</a:t>
            </a:r>
            <a:endParaRPr lang="en-US" sz="16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sz="1200" b="1" dirty="0" smtClean="0"/>
              <a:t>Onduidelijkheden in bedrijfsvoering en duale organisatiestructuur</a:t>
            </a:r>
            <a:r>
              <a:rPr lang="nl-NL" sz="1200" dirty="0" smtClean="0"/>
              <a:t>. </a:t>
            </a:r>
            <a:r>
              <a:rPr lang="nl-NL" sz="1200" kern="1200" dirty="0" smtClean="0">
                <a:solidFill>
                  <a:schemeClr val="tx1"/>
                </a:solidFill>
                <a:effectLst/>
                <a:latin typeface="+mn-lt"/>
                <a:ea typeface="+mn-ea"/>
                <a:cs typeface="+mn-cs"/>
              </a:rPr>
              <a:t>De organisatie met twee aparte stichtingen is niet voor alle verenigingen duidelijk en transparant.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Er wordt gepleit voor een andere financiële structuur omdat anders betaalbaarheid van BMV Vilgaard in het gevaar komt. </a:t>
            </a:r>
            <a:r>
              <a:rPr lang="nl-NL" sz="1200" i="1" kern="1200" dirty="0" smtClean="0">
                <a:solidFill>
                  <a:schemeClr val="tx1"/>
                </a:solidFill>
                <a:effectLst/>
                <a:latin typeface="+mn-lt"/>
                <a:ea typeface="+mn-ea"/>
                <a:cs typeface="+mn-cs"/>
              </a:rPr>
              <a:t>&gt;&gt;</a:t>
            </a:r>
            <a:r>
              <a:rPr lang="nl-NL" sz="1600" i="1" dirty="0" smtClean="0">
                <a:solidFill>
                  <a:srgbClr val="7030A0"/>
                </a:solidFill>
              </a:rPr>
              <a:t>Waar is deze uitspraak op gestoeld??</a:t>
            </a:r>
            <a:endParaRPr lang="en-US" sz="1600" kern="1200" dirty="0" smtClean="0">
              <a:solidFill>
                <a:schemeClr val="tx1"/>
              </a:solidFill>
              <a:effectLst/>
              <a:latin typeface="+mn-lt"/>
              <a:ea typeface="+mn-ea"/>
              <a:cs typeface="+mn-cs"/>
            </a:endParaRPr>
          </a:p>
          <a:p>
            <a:pPr lvl="1"/>
            <a:r>
              <a:rPr lang="nl-NL" sz="1200" dirty="0" smtClean="0"/>
              <a:t>Het </a:t>
            </a:r>
            <a:r>
              <a:rPr lang="nl-NL" sz="1200" dirty="0" smtClean="0">
                <a:solidFill>
                  <a:srgbClr val="0000FF"/>
                </a:solidFill>
              </a:rPr>
              <a:t>aantal </a:t>
            </a:r>
            <a:r>
              <a:rPr lang="nl-NL" sz="1200" b="1" dirty="0" smtClean="0">
                <a:solidFill>
                  <a:srgbClr val="0000FF"/>
                </a:solidFill>
              </a:rPr>
              <a:t>multifunctionele ruimten </a:t>
            </a:r>
            <a:r>
              <a:rPr lang="nl-NL" sz="1200" b="1" dirty="0" smtClean="0"/>
              <a:t>voor activiteiten </a:t>
            </a:r>
            <a:r>
              <a:rPr lang="nl-NL" sz="1200" dirty="0" smtClean="0"/>
              <a:t>van verenigingen </a:t>
            </a:r>
            <a:r>
              <a:rPr lang="nl-NL" sz="1200" b="1" dirty="0" smtClean="0">
                <a:solidFill>
                  <a:srgbClr val="0000FF"/>
                </a:solidFill>
              </a:rPr>
              <a:t>is beperkt</a:t>
            </a:r>
            <a:r>
              <a:rPr lang="nl-NL" sz="1200" dirty="0" smtClean="0">
                <a:solidFill>
                  <a:srgbClr val="0000FF"/>
                </a:solidFill>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 </a:t>
            </a:r>
            <a:r>
              <a:rPr lang="nl-NL" sz="1200" kern="1200" dirty="0" smtClean="0">
                <a:solidFill>
                  <a:schemeClr val="tx1"/>
                </a:solidFill>
                <a:effectLst/>
                <a:latin typeface="+mn-lt"/>
                <a:ea typeface="+mn-ea"/>
                <a:cs typeface="+mn-cs"/>
              </a:rPr>
              <a:t>afspraken, taken en functies tussen de betaalde en onbetaalde medewerkers zijn onduidelijk en leiden tot onbegrip waardoor vrijwilligers afhaken. Vrijwilligers blijven weg omdat anderen betaald krijgen.</a:t>
            </a:r>
            <a:r>
              <a:rPr lang="nl-NL" sz="1600" dirty="0" smtClean="0">
                <a:solidFill>
                  <a:srgbClr val="7030A0"/>
                </a:solidFill>
              </a:rPr>
              <a:t> </a:t>
            </a:r>
            <a:r>
              <a:rPr lang="nl-NL" sz="1600" i="1" dirty="0" smtClean="0">
                <a:solidFill>
                  <a:srgbClr val="7030A0"/>
                </a:solidFill>
              </a:rPr>
              <a:t>&gt;&gt; SGDV</a:t>
            </a:r>
            <a:endParaRPr lang="en-US" sz="1600" i="1"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sz="1200" b="1" dirty="0" smtClean="0"/>
              <a:t>Focus is op exploitatie</a:t>
            </a:r>
            <a:r>
              <a:rPr lang="nl-NL" sz="1200" dirty="0" smtClean="0"/>
              <a:t>. Houdt onvoldoende rekening met verenigingen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 </a:t>
            </a:r>
            <a:r>
              <a:rPr lang="nl-NL" sz="1200" kern="1200" dirty="0" smtClean="0">
                <a:solidFill>
                  <a:schemeClr val="tx1"/>
                </a:solidFill>
                <a:effectLst/>
                <a:latin typeface="+mn-lt"/>
                <a:ea typeface="+mn-ea"/>
                <a:cs typeface="+mn-cs"/>
              </a:rPr>
              <a:t>Vilgaard is actief met organisatie eigen activiteiten en evenementen t.b.v. eigen exploitatie en houdt daarbij onvoldoende rekening met de verenigingen.</a:t>
            </a:r>
            <a:r>
              <a:rPr lang="nl-NL" sz="1600" dirty="0" smtClean="0">
                <a:solidFill>
                  <a:srgbClr val="7030A0"/>
                </a:solidFill>
              </a:rPr>
              <a:t> </a:t>
            </a:r>
            <a:r>
              <a:rPr lang="nl-NL" sz="1600" i="1" dirty="0" smtClean="0">
                <a:solidFill>
                  <a:srgbClr val="7030A0"/>
                </a:solidFill>
              </a:rPr>
              <a:t>Is dat zo? Of alleen KBO?</a:t>
            </a:r>
            <a:endParaRPr lang="en-US" sz="16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 </a:t>
            </a:r>
            <a:r>
              <a:rPr lang="nl-NL" sz="1200" kern="1200" dirty="0" smtClean="0">
                <a:solidFill>
                  <a:schemeClr val="tx1"/>
                </a:solidFill>
                <a:effectLst/>
                <a:latin typeface="+mn-lt"/>
                <a:ea typeface="+mn-ea"/>
                <a:cs typeface="+mn-cs"/>
              </a:rPr>
              <a:t>Vilgaard is </a:t>
            </a:r>
            <a:r>
              <a:rPr lang="nl-NL" sz="1200" b="1" kern="1200" dirty="0" smtClean="0">
                <a:solidFill>
                  <a:schemeClr val="tx1"/>
                </a:solidFill>
                <a:effectLst/>
                <a:latin typeface="+mn-lt"/>
                <a:ea typeface="+mn-ea"/>
                <a:cs typeface="+mn-cs"/>
              </a:rPr>
              <a:t>te grootschalig</a:t>
            </a:r>
            <a:r>
              <a:rPr lang="nl-NL" sz="1200" kern="1200" dirty="0" smtClean="0">
                <a:solidFill>
                  <a:schemeClr val="tx1"/>
                </a:solidFill>
                <a:effectLst/>
                <a:latin typeface="+mn-lt"/>
                <a:ea typeface="+mn-ea"/>
                <a:cs typeface="+mn-cs"/>
              </a:rPr>
              <a:t>, verenigingen </a:t>
            </a:r>
            <a:r>
              <a:rPr lang="nl-NL" sz="1200" b="1" kern="1200" dirty="0" smtClean="0">
                <a:solidFill>
                  <a:schemeClr val="tx1"/>
                </a:solidFill>
                <a:effectLst/>
                <a:latin typeface="+mn-lt"/>
                <a:ea typeface="+mn-ea"/>
                <a:cs typeface="+mn-cs"/>
              </a:rPr>
              <a:t>missen sfeer en nostalgie </a:t>
            </a:r>
            <a:r>
              <a:rPr lang="nl-NL" sz="1200" kern="1200" dirty="0" smtClean="0">
                <a:solidFill>
                  <a:schemeClr val="tx1"/>
                </a:solidFill>
                <a:effectLst/>
                <a:latin typeface="+mn-lt"/>
                <a:ea typeface="+mn-ea"/>
                <a:cs typeface="+mn-cs"/>
              </a:rPr>
              <a:t>van de club.  </a:t>
            </a:r>
            <a:r>
              <a:rPr lang="nl-NL" sz="1200" i="1" kern="1200" dirty="0" smtClean="0">
                <a:solidFill>
                  <a:schemeClr val="tx1"/>
                </a:solidFill>
                <a:effectLst/>
                <a:latin typeface="+mn-lt"/>
                <a:ea typeface="+mn-ea"/>
                <a:cs typeface="+mn-cs"/>
              </a:rPr>
              <a:t>&gt;&gt; </a:t>
            </a:r>
            <a:r>
              <a:rPr lang="nl-NL" sz="1600" i="1" dirty="0" smtClean="0">
                <a:solidFill>
                  <a:srgbClr val="7030A0"/>
                </a:solidFill>
              </a:rPr>
              <a:t>Laat ze zelf voorstellen doen hoe het anders zou kunnen/moeten. Wat willen ze precies.</a:t>
            </a:r>
            <a:endParaRPr lang="en-US" sz="1600" i="1"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aantal multifunctionele ruimten voor activiteiten verenigingen is beperkt.  </a:t>
            </a:r>
            <a:r>
              <a:rPr lang="nl-NL" sz="1200" i="1" kern="1200" dirty="0" smtClean="0">
                <a:solidFill>
                  <a:schemeClr val="tx1"/>
                </a:solidFill>
                <a:effectLst/>
                <a:latin typeface="+mn-lt"/>
                <a:ea typeface="+mn-ea"/>
                <a:cs typeface="+mn-cs"/>
              </a:rPr>
              <a:t>&gt;&gt; </a:t>
            </a:r>
            <a:r>
              <a:rPr lang="nl-NL" sz="1600" i="1" dirty="0" smtClean="0">
                <a:solidFill>
                  <a:srgbClr val="7030A0"/>
                </a:solidFill>
              </a:rPr>
              <a:t>Is daar al behoefte aan dan?  Wat wil men expliciet organiseren?</a:t>
            </a:r>
            <a:endParaRPr lang="en-US" sz="1600" i="1" dirty="0" smtClean="0">
              <a:solidFill>
                <a:srgbClr val="7030A0"/>
              </a:solidFill>
            </a:endParaRPr>
          </a:p>
          <a:p>
            <a:pPr lvl="1"/>
            <a:endParaRPr lang="en-US" sz="16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r>
              <a:rPr lang="nl-NL" dirty="0" smtClean="0">
                <a:solidFill>
                  <a:srgbClr val="0000FF"/>
                </a:solidFill>
              </a:rPr>
              <a:t>Andere accommodaties </a:t>
            </a:r>
            <a:r>
              <a:rPr lang="nl-NL" b="1" dirty="0" smtClean="0"/>
              <a:t>niet vergeten!</a:t>
            </a:r>
          </a:p>
          <a:p>
            <a:pPr lvl="1"/>
            <a:r>
              <a:rPr lang="nl-NL" sz="2100" dirty="0" smtClean="0"/>
              <a:t>Paardensport; Gekkemoandaag; wagebouwers; (buiten)evenementen; JFK; </a:t>
            </a:r>
            <a:br>
              <a:rPr lang="nl-NL" sz="2100" dirty="0" smtClean="0"/>
            </a:br>
            <a:r>
              <a:rPr lang="nl-NL" sz="2100" dirty="0" smtClean="0"/>
              <a:t>kerk, museum, marktplein, theater..... krijgen die voldoende aandacht?</a:t>
            </a:r>
            <a:endParaRPr lang="en-US" sz="2100" dirty="0" smtClean="0"/>
          </a:p>
          <a:p>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55351A-6BD7-45D1-A081-8318AC71A7BD}" type="slidenum">
              <a:rPr lang="en-US" smtClean="0"/>
              <a:t>10</a:t>
            </a:fld>
            <a:endParaRPr lang="en-US"/>
          </a:p>
        </p:txBody>
      </p:sp>
    </p:spTree>
    <p:extLst>
      <p:ext uri="{BB962C8B-B14F-4D97-AF65-F5344CB8AC3E}">
        <p14:creationId xmlns:p14="http://schemas.microsoft.com/office/powerpoint/2010/main" val="16909505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 contrast="-10000"/>
                    </a14:imgEffect>
                  </a14:imgLayer>
                </a14:imgProps>
              </a:ext>
              <a:ext uri="{28A0092B-C50C-407E-A947-70E740481C1C}">
                <a14:useLocalDpi xmlns:a14="http://schemas.microsoft.com/office/drawing/2010/main" val="0"/>
              </a:ext>
            </a:extLst>
          </a:blip>
          <a:srcRect l="15401" r="2301" b="3458"/>
          <a:stretch/>
        </p:blipFill>
        <p:spPr>
          <a:xfrm>
            <a:off x="0" y="9525"/>
            <a:ext cx="9144000" cy="6467475"/>
          </a:xfrm>
          <a:prstGeom prst="rect">
            <a:avLst/>
          </a:prstGeom>
        </p:spPr>
      </p:pic>
      <p:sp>
        <p:nvSpPr>
          <p:cNvPr id="2" name="Date Placeholder 3"/>
          <p:cNvSpPr>
            <a:spLocks noGrp="1"/>
          </p:cNvSpPr>
          <p:nvPr>
            <p:ph type="dt" sz="half" idx="10"/>
          </p:nvPr>
        </p:nvSpPr>
        <p:spPr>
          <a:xfrm>
            <a:off x="202200" y="6565800"/>
            <a:ext cx="936000" cy="216000"/>
          </a:xfrm>
        </p:spPr>
        <p:txBody>
          <a:bodyPr/>
          <a:lstStyle>
            <a:lvl1pPr algn="l">
              <a:defRPr sz="1000">
                <a:solidFill>
                  <a:srgbClr val="FFFF00"/>
                </a:solidFill>
                <a:latin typeface="Eurostile" pitchFamily="34" charset="0"/>
              </a:defRPr>
            </a:lvl1pPr>
          </a:lstStyle>
          <a:p>
            <a:r>
              <a:rPr lang="en-US" smtClean="0"/>
              <a:t>14.maart.2017</a:t>
            </a:r>
            <a:endParaRPr lang="en-US"/>
          </a:p>
        </p:txBody>
      </p:sp>
      <p:sp>
        <p:nvSpPr>
          <p:cNvPr id="3" name="Footer Placeholder 4"/>
          <p:cNvSpPr>
            <a:spLocks noGrp="1"/>
          </p:cNvSpPr>
          <p:nvPr>
            <p:ph type="ftr" sz="quarter" idx="11"/>
          </p:nvPr>
        </p:nvSpPr>
        <p:spPr>
          <a:xfrm>
            <a:off x="3216000" y="6565800"/>
            <a:ext cx="2880000" cy="216000"/>
          </a:xfrm>
        </p:spPr>
        <p:txBody>
          <a:bodyPr/>
          <a:lstStyle>
            <a:lvl1pPr algn="ctr">
              <a:defRPr sz="1000" baseline="0">
                <a:latin typeface="Eurostile" pitchFamily="34" charset="0"/>
                <a:cs typeface="Times New Roman"/>
              </a:defRPr>
            </a:lvl1pPr>
          </a:lstStyle>
          <a:p>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429" y="726508"/>
            <a:ext cx="2206171" cy="895174"/>
          </a:xfrm>
          <a:prstGeom prst="rect">
            <a:avLst/>
          </a:prstGeom>
        </p:spPr>
      </p:pic>
      <p:sp>
        <p:nvSpPr>
          <p:cNvPr id="4" name="Slide Number Placeholder 5"/>
          <p:cNvSpPr>
            <a:spLocks noGrp="1"/>
          </p:cNvSpPr>
          <p:nvPr>
            <p:ph type="sldNum" sz="quarter" idx="12"/>
          </p:nvPr>
        </p:nvSpPr>
        <p:spPr>
          <a:xfrm>
            <a:off x="8001000" y="6565800"/>
            <a:ext cx="936000" cy="216000"/>
          </a:xfrm>
        </p:spPr>
        <p:txBody>
          <a:bodyPr/>
          <a:lstStyle>
            <a:lvl1pPr>
              <a:defRPr/>
            </a:lvl1pPr>
          </a:lstStyle>
          <a:p>
            <a:fld id="{46B0C463-E66B-49F1-A526-1926A0F867EF}" type="slidenum">
              <a:rPr lang="en-US" smtClean="0"/>
              <a:t>‹#›</a:t>
            </a:fld>
            <a:endParaRPr lang="en-US"/>
          </a:p>
        </p:txBody>
      </p:sp>
      <p:sp>
        <p:nvSpPr>
          <p:cNvPr id="8" name="Rectangle 7"/>
          <p:cNvSpPr/>
          <p:nvPr/>
        </p:nvSpPr>
        <p:spPr>
          <a:xfrm>
            <a:off x="304800" y="298825"/>
            <a:ext cx="8503920" cy="309707"/>
          </a:xfrm>
          <a:prstGeom prst="rect">
            <a:avLst/>
          </a:prstGeom>
          <a:gradFill>
            <a:gsLst>
              <a:gs pos="0">
                <a:srgbClr val="152119"/>
              </a:gs>
              <a:gs pos="22000">
                <a:srgbClr val="314938"/>
              </a:gs>
              <a:gs pos="62000">
                <a:srgbClr val="3E5E48"/>
              </a:gs>
            </a:gsLst>
            <a:lin ang="0" scaled="0"/>
          </a:gradFill>
          <a:ln w="952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smtClean="0">
                <a:solidFill>
                  <a:schemeClr val="bg1"/>
                </a:solidFill>
                <a:latin typeface="Segoe UI Semibold" pitchFamily="34" charset="0"/>
                <a:cs typeface="Times New Roman" pitchFamily="18" charset="0"/>
              </a:rPr>
              <a:t>8 Organizations</a:t>
            </a:r>
            <a:r>
              <a:rPr lang="en-US" sz="1600" b="1" dirty="0">
                <a:solidFill>
                  <a:schemeClr val="bg1"/>
                </a:solidFill>
                <a:latin typeface="Segoe UI Semibold" pitchFamily="34" charset="0"/>
                <a:cs typeface="Times New Roman" pitchFamily="18" charset="0"/>
              </a:rPr>
              <a:t>, 20 Countries, </a:t>
            </a:r>
            <a:r>
              <a:rPr lang="en-US" sz="1600" b="1" dirty="0" smtClean="0">
                <a:solidFill>
                  <a:schemeClr val="bg1"/>
                </a:solidFill>
                <a:latin typeface="Segoe UI Semibold" pitchFamily="34" charset="0"/>
                <a:cs typeface="Times New Roman" pitchFamily="18" charset="0"/>
              </a:rPr>
              <a:t>50+ </a:t>
            </a:r>
            <a:r>
              <a:rPr lang="en-US" sz="1600" b="1" dirty="0">
                <a:solidFill>
                  <a:schemeClr val="bg1"/>
                </a:solidFill>
                <a:latin typeface="Segoe UI Semibold" pitchFamily="34" charset="0"/>
                <a:cs typeface="Times New Roman" pitchFamily="18" charset="0"/>
              </a:rPr>
              <a:t>Cities</a:t>
            </a:r>
          </a:p>
        </p:txBody>
      </p:sp>
      <p:sp>
        <p:nvSpPr>
          <p:cNvPr id="9" name="Rectangle 8"/>
          <p:cNvSpPr/>
          <p:nvPr/>
        </p:nvSpPr>
        <p:spPr>
          <a:xfrm>
            <a:off x="195072" y="136425"/>
            <a:ext cx="8723375" cy="6264375"/>
          </a:xfrm>
          <a:prstGeom prst="rect">
            <a:avLst/>
          </a:prstGeom>
          <a:noFill/>
          <a:ln w="12700">
            <a:solidFill>
              <a:srgbClr val="3E5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262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r>
              <a:rPr lang="en-US" smtClean="0"/>
              <a:t>14.maart.2017</a:t>
            </a: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14.maart.2017</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14.maart.2017</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r>
              <a:rPr lang="en-US" smtClean="0"/>
              <a:t>14.maart.2017</a:t>
            </a: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endParaRPr lang="en-US"/>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r>
              <a:rPr lang="en-US" smtClean="0"/>
              <a:t>14.maart.2017</a:t>
            </a: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endParaRPr lang="en-US"/>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r>
              <a:rPr lang="en-US" smtClean="0"/>
              <a:t>14.maart.2017</a:t>
            </a: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endParaRPr lang="en-US"/>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r>
              <a:rPr lang="en-US" smtClean="0"/>
              <a:t>14.maart.2017</a:t>
            </a: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endParaRPr lang="en-US"/>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r>
              <a:rPr lang="en-US" smtClean="0"/>
              <a:t>14.maart.2017</a:t>
            </a: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endParaRPr lang="en-US"/>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smtClean="0"/>
              <a:t>14.maart.2017</a:t>
            </a: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46B0C463-E66B-49F1-A526-1926A0F867EF}" type="slidenum">
              <a:rPr lang="en-US" smtClean="0"/>
              <a:t>‹#›</a:t>
            </a:fld>
            <a:endParaRPr lang="en-US"/>
          </a:p>
        </p:txBody>
      </p:sp>
    </p:spTree>
    <p:extLst>
      <p:ext uri="{BB962C8B-B14F-4D97-AF65-F5344CB8AC3E}">
        <p14:creationId xmlns:p14="http://schemas.microsoft.com/office/powerpoint/2010/main" val="796745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r>
              <a:rPr lang="en-US" smtClean="0"/>
              <a:t>14.maart.2017</a:t>
            </a: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endParaRPr lang="en-US"/>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14.maart.2017</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B0C463-E66B-49F1-A526-1926A0F867E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14.maart.2017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0C463-E66B-49F1-A526-1926A0F867EF}" type="slidenum">
              <a:rPr lang="en-US" smtClean="0"/>
              <a:t>‹#›</a:t>
            </a:fld>
            <a:endParaRPr lang="en-US"/>
          </a:p>
        </p:txBody>
      </p:sp>
    </p:spTree>
    <p:extLst>
      <p:ext uri="{BB962C8B-B14F-4D97-AF65-F5344CB8AC3E}">
        <p14:creationId xmlns:p14="http://schemas.microsoft.com/office/powerpoint/2010/main" val="3281642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9BDCE8-5A17-4156-B842-D8EB5A461F35}" type="slidenum">
              <a:rPr lang="nl-NL" smtClean="0"/>
              <a:t>‹#›</a:t>
            </a:fld>
            <a:endParaRPr lang="nl-NL"/>
          </a:p>
        </p:txBody>
      </p:sp>
    </p:spTree>
    <p:extLst>
      <p:ext uri="{BB962C8B-B14F-4D97-AF65-F5344CB8AC3E}">
        <p14:creationId xmlns:p14="http://schemas.microsoft.com/office/powerpoint/2010/main" val="2535825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9BDCE8-5A17-4156-B842-D8EB5A461F35}" type="slidenum">
              <a:rPr lang="nl-NL" smtClean="0"/>
              <a:t>‹#›</a:t>
            </a:fld>
            <a:endParaRPr lang="nl-NL"/>
          </a:p>
        </p:txBody>
      </p:sp>
    </p:spTree>
    <p:extLst>
      <p:ext uri="{BB962C8B-B14F-4D97-AF65-F5344CB8AC3E}">
        <p14:creationId xmlns:p14="http://schemas.microsoft.com/office/powerpoint/2010/main" val="15859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F93E67A-8782-4A28-8952-B91BC4F88E4C}" type="slidenum">
              <a:rPr lang="en-US"/>
              <a:pPr>
                <a:defRPr/>
              </a:pPr>
              <a:t>‹#›</a:t>
            </a:fld>
            <a:endParaRPr lang="en-US" dirty="0"/>
          </a:p>
        </p:txBody>
      </p:sp>
    </p:spTree>
    <p:extLst>
      <p:ext uri="{BB962C8B-B14F-4D97-AF65-F5344CB8AC3E}">
        <p14:creationId xmlns:p14="http://schemas.microsoft.com/office/powerpoint/2010/main" val="796745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9BDCE8-5A17-4156-B842-D8EB5A461F35}" type="slidenum">
              <a:rPr lang="nl-NL" smtClean="0"/>
              <a:t>‹#›</a:t>
            </a:fld>
            <a:endParaRPr lang="nl-NL"/>
          </a:p>
        </p:txBody>
      </p:sp>
    </p:spTree>
    <p:extLst>
      <p:ext uri="{BB962C8B-B14F-4D97-AF65-F5344CB8AC3E}">
        <p14:creationId xmlns:p14="http://schemas.microsoft.com/office/powerpoint/2010/main" val="2152295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r>
              <a:rPr lang="en-US" smtClean="0"/>
              <a:t>14.maart.2017</a:t>
            </a:r>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79BDCE8-5A17-4156-B842-D8EB5A461F35}" type="slidenum">
              <a:rPr lang="nl-NL" smtClean="0"/>
              <a:t>‹#›</a:t>
            </a:fld>
            <a:endParaRPr lang="nl-NL"/>
          </a:p>
        </p:txBody>
      </p:sp>
    </p:spTree>
    <p:extLst>
      <p:ext uri="{BB962C8B-B14F-4D97-AF65-F5344CB8AC3E}">
        <p14:creationId xmlns:p14="http://schemas.microsoft.com/office/powerpoint/2010/main" val="744935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r>
              <a:rPr lang="en-US" smtClean="0"/>
              <a:t>14.maart.2017</a:t>
            </a:r>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79BDCE8-5A17-4156-B842-D8EB5A461F35}" type="slidenum">
              <a:rPr lang="nl-NL" smtClean="0"/>
              <a:t>‹#›</a:t>
            </a:fld>
            <a:endParaRPr lang="nl-NL"/>
          </a:p>
        </p:txBody>
      </p:sp>
    </p:spTree>
    <p:extLst>
      <p:ext uri="{BB962C8B-B14F-4D97-AF65-F5344CB8AC3E}">
        <p14:creationId xmlns:p14="http://schemas.microsoft.com/office/powerpoint/2010/main" val="3038887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r>
              <a:rPr lang="en-US" smtClean="0"/>
              <a:t>14.maart.2017</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79BDCE8-5A17-4156-B842-D8EB5A461F35}" type="slidenum">
              <a:rPr lang="nl-NL" smtClean="0"/>
              <a:t>‹#›</a:t>
            </a:fld>
            <a:endParaRPr lang="nl-NL"/>
          </a:p>
        </p:txBody>
      </p:sp>
    </p:spTree>
    <p:extLst>
      <p:ext uri="{BB962C8B-B14F-4D97-AF65-F5344CB8AC3E}">
        <p14:creationId xmlns:p14="http://schemas.microsoft.com/office/powerpoint/2010/main" val="413008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14.maart.2017</a:t>
            </a:r>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79BDCE8-5A17-4156-B842-D8EB5A461F35}" type="slidenum">
              <a:rPr lang="nl-NL" smtClean="0"/>
              <a:t>‹#›</a:t>
            </a:fld>
            <a:endParaRPr lang="nl-NL"/>
          </a:p>
        </p:txBody>
      </p:sp>
    </p:spTree>
    <p:extLst>
      <p:ext uri="{BB962C8B-B14F-4D97-AF65-F5344CB8AC3E}">
        <p14:creationId xmlns:p14="http://schemas.microsoft.com/office/powerpoint/2010/main" val="176301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14.maart.2017</a:t>
            </a:r>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79BDCE8-5A17-4156-B842-D8EB5A461F35}" type="slidenum">
              <a:rPr lang="nl-NL" smtClean="0"/>
              <a:t>‹#›</a:t>
            </a:fld>
            <a:endParaRPr lang="nl-NL"/>
          </a:p>
        </p:txBody>
      </p:sp>
    </p:spTree>
    <p:extLst>
      <p:ext uri="{BB962C8B-B14F-4D97-AF65-F5344CB8AC3E}">
        <p14:creationId xmlns:p14="http://schemas.microsoft.com/office/powerpoint/2010/main" val="165689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smtClean="0"/>
              <a:t>14.maart.2017</a:t>
            </a:r>
            <a:endParaRPr lang="en-US"/>
          </a:p>
        </p:txBody>
      </p:sp>
      <p:sp>
        <p:nvSpPr>
          <p:cNvPr id="3" name="Footer Placeholder 4"/>
          <p:cNvSpPr>
            <a:spLocks noGrp="1"/>
          </p:cNvSpPr>
          <p:nvPr>
            <p:ph type="ftr" sz="quarter" idx="11"/>
          </p:nvPr>
        </p:nvSpPr>
        <p:spPr/>
        <p:txBody>
          <a:bodyPr/>
          <a:lstStyle>
            <a:lvl1pPr algn="l">
              <a:defRPr sz="1000" baseline="0">
                <a:latin typeface="Times New Roman"/>
                <a:cs typeface="Times New Roman"/>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14.maart.2017</a:t>
            </a:r>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79BDCE8-5A17-4156-B842-D8EB5A461F35}" type="slidenum">
              <a:rPr lang="nl-NL" smtClean="0"/>
              <a:t>‹#›</a:t>
            </a:fld>
            <a:endParaRPr lang="nl-NL"/>
          </a:p>
        </p:txBody>
      </p:sp>
    </p:spTree>
    <p:extLst>
      <p:ext uri="{BB962C8B-B14F-4D97-AF65-F5344CB8AC3E}">
        <p14:creationId xmlns:p14="http://schemas.microsoft.com/office/powerpoint/2010/main" val="2311998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9BDCE8-5A17-4156-B842-D8EB5A461F35}" type="slidenum">
              <a:rPr lang="nl-NL" smtClean="0"/>
              <a:t>‹#›</a:t>
            </a:fld>
            <a:endParaRPr lang="nl-NL"/>
          </a:p>
        </p:txBody>
      </p:sp>
    </p:spTree>
    <p:extLst>
      <p:ext uri="{BB962C8B-B14F-4D97-AF65-F5344CB8AC3E}">
        <p14:creationId xmlns:p14="http://schemas.microsoft.com/office/powerpoint/2010/main" val="662499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9BDCE8-5A17-4156-B842-D8EB5A461F35}" type="slidenum">
              <a:rPr lang="nl-NL" smtClean="0"/>
              <a:t>‹#›</a:t>
            </a:fld>
            <a:endParaRPr lang="nl-NL"/>
          </a:p>
        </p:txBody>
      </p:sp>
    </p:spTree>
    <p:extLst>
      <p:ext uri="{BB962C8B-B14F-4D97-AF65-F5344CB8AC3E}">
        <p14:creationId xmlns:p14="http://schemas.microsoft.com/office/powerpoint/2010/main" val="900500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02200" y="6565800"/>
            <a:ext cx="936000" cy="216000"/>
          </a:xfrm>
        </p:spPr>
        <p:txBody>
          <a:bodyPr/>
          <a:lstStyle>
            <a:lvl1pPr algn="l">
              <a:defRPr sz="1000">
                <a:latin typeface="Eurostile" pitchFamily="34" charset="0"/>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216000" y="6565800"/>
            <a:ext cx="2880000" cy="216000"/>
          </a:xfrm>
        </p:spPr>
        <p:txBody>
          <a:bodyPr/>
          <a:lstStyle>
            <a:lvl1pPr algn="ctr">
              <a:defRPr sz="1000" baseline="0">
                <a:latin typeface="Eurostile" pitchFamily="34" charset="0"/>
                <a:cs typeface="Times New Roman"/>
              </a:defRPr>
            </a:lvl1pPr>
          </a:lstStyle>
          <a:p>
            <a:pPr>
              <a:defRPr/>
            </a:pPr>
            <a:endParaRPr lang="en-US" dirty="0"/>
          </a:p>
        </p:txBody>
      </p:sp>
      <p:sp>
        <p:nvSpPr>
          <p:cNvPr id="4" name="Slide Number Placeholder 5"/>
          <p:cNvSpPr>
            <a:spLocks noGrp="1"/>
          </p:cNvSpPr>
          <p:nvPr>
            <p:ph type="sldNum" sz="quarter" idx="12"/>
          </p:nvPr>
        </p:nvSpPr>
        <p:spPr>
          <a:xfrm>
            <a:off x="8001000" y="6565800"/>
            <a:ext cx="936000" cy="216000"/>
          </a:xfrm>
        </p:spPr>
        <p:txBody>
          <a:bodyPr/>
          <a:lstStyle>
            <a:lvl1pPr>
              <a:defRPr/>
            </a:lvl1pPr>
          </a:lstStyle>
          <a:p>
            <a:pPr>
              <a:defRPr/>
            </a:pPr>
            <a:fld id="{352ACCD3-060F-4CC4-8F30-85A6D295EE0B}" type="slidenum">
              <a:rPr lang="en-US" smtClean="0"/>
              <a:pPr>
                <a:defRPr/>
              </a:pPr>
              <a:t>‹#›</a:t>
            </a:fld>
            <a:endParaRPr lang="en-US" dirty="0"/>
          </a:p>
        </p:txBody>
      </p:sp>
    </p:spTree>
    <p:extLst>
      <p:ext uri="{BB962C8B-B14F-4D97-AF65-F5344CB8AC3E}">
        <p14:creationId xmlns:p14="http://schemas.microsoft.com/office/powerpoint/2010/main" val="1472626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pPr>
              <a:defRPr/>
            </a:pPr>
            <a:fld id="{8F93E67A-8782-4A28-8952-B91BC4F88E4C}" type="slidenum">
              <a:rPr lang="en-US" smtClean="0"/>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pPr>
              <a:defRPr/>
            </a:pPr>
            <a:fld id="{8F93E67A-8782-4A28-8952-B91BC4F88E4C}" type="slidenum">
              <a:rPr lang="en-US" smtClean="0"/>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pPr>
              <a:defRPr/>
            </a:pPr>
            <a:fld id="{8F93E67A-8782-4A28-8952-B91BC4F88E4C}"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pPr>
              <a:defRPr/>
            </a:pPr>
            <a:fld id="{8F93E67A-8782-4A28-8952-B91BC4F88E4C}" type="slidenum">
              <a:rPr lang="en-US" smtClean="0"/>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pPr>
              <a:defRPr/>
            </a:pPr>
            <a:fld id="{8F93E67A-8782-4A28-8952-B91BC4F88E4C}" type="slidenum">
              <a:rPr lang="en-US" smtClean="0"/>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14.maart.2017</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38561E-9210-4EC1-A526-4DFB6C6155B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14.maart.2017</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8305800" y="6492875"/>
            <a:ext cx="838200" cy="365125"/>
          </a:xfrm>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F93E67A-8782-4A28-8952-B91BC4F88E4C}" type="slidenum">
              <a:rPr lang="en-US" smtClean="0"/>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14.maart.2017</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305800" y="6492875"/>
            <a:ext cx="838200" cy="365125"/>
          </a:xfrm>
        </p:spPr>
        <p:txBody>
          <a:bodyPr/>
          <a:lstStyle>
            <a:lvl1pPr>
              <a:defRPr/>
            </a:lvl1pPr>
          </a:lstStyle>
          <a:p>
            <a:pPr>
              <a:defRPr/>
            </a:pPr>
            <a:fld id="{E53FE9DD-5DBA-435B-90EF-B903A0FECB92}" type="slidenum">
              <a:rPr lang="en-US" smtClean="0"/>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14.maart.2017</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4B9891-C75B-470A-9D6C-A1CC15F9F1E7}" type="slidenum">
              <a:rPr lang="en-US" smtClean="0"/>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14.maart.2017</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E51DE2-DD80-4810-91D1-A551A5D3CE80}" type="slidenum">
              <a:rPr lang="en-US" smtClean="0"/>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14.maart.2017</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15A257-9246-4F49-A744-62B3C211890C}" type="slidenum">
              <a:rPr lang="en-US" smtClean="0"/>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14.maart.2017</a:t>
            </a: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C1AF0C-9268-4914-AC4A-87FBDCD2FCCA}" type="slidenum">
              <a:rPr lang="en-US" smtClean="0"/>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14.maart.2017</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0C27D4-2768-45D2-9EC2-727F153DD169}" type="slidenum">
              <a:rPr lang="en-US" smtClean="0"/>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14.maart.2017</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102C26-F750-4510-93BC-5D163DCDB76C}" type="slidenum">
              <a:rPr lang="en-US" smtClean="0"/>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14.maart.2017</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D60E1B-8529-48CC-AED6-4C2CD76026F9}" type="slidenum">
              <a:rPr lang="en-US" smtClean="0"/>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14.maart.2017</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DAF3E3-54F1-434C-8DF6-9233A9AE0AE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r>
              <a:rPr lang="en-US" smtClean="0"/>
              <a:t>14.maart.2017</a:t>
            </a: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 contrast="-10000"/>
                    </a14:imgEffect>
                  </a14:imgLayer>
                </a14:imgProps>
              </a:ext>
              <a:ext uri="{28A0092B-C50C-407E-A947-70E740481C1C}">
                <a14:useLocalDpi xmlns:a14="http://schemas.microsoft.com/office/drawing/2010/main" val="0"/>
              </a:ext>
            </a:extLst>
          </a:blip>
          <a:srcRect l="15401" r="2301" b="3458"/>
          <a:stretch/>
        </p:blipFill>
        <p:spPr>
          <a:xfrm>
            <a:off x="0" y="9525"/>
            <a:ext cx="9144000" cy="6467475"/>
          </a:xfrm>
          <a:prstGeom prst="rect">
            <a:avLst/>
          </a:prstGeom>
        </p:spPr>
      </p:pic>
      <p:sp>
        <p:nvSpPr>
          <p:cNvPr id="2" name="Date Placeholder 3"/>
          <p:cNvSpPr>
            <a:spLocks noGrp="1"/>
          </p:cNvSpPr>
          <p:nvPr>
            <p:ph type="dt" sz="half" idx="10"/>
          </p:nvPr>
        </p:nvSpPr>
        <p:spPr>
          <a:xfrm>
            <a:off x="202200" y="6565800"/>
            <a:ext cx="936000" cy="216000"/>
          </a:xfrm>
        </p:spPr>
        <p:txBody>
          <a:bodyPr/>
          <a:lstStyle>
            <a:lvl1pPr algn="l">
              <a:defRPr sz="1000">
                <a:latin typeface="Eurostile" pitchFamily="34" charset="0"/>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216000" y="6565800"/>
            <a:ext cx="2880000" cy="216000"/>
          </a:xfrm>
        </p:spPr>
        <p:txBody>
          <a:bodyPr/>
          <a:lstStyle>
            <a:lvl1pPr algn="ctr">
              <a:defRPr sz="1000" baseline="0">
                <a:latin typeface="Eurostile" pitchFamily="34" charset="0"/>
                <a:cs typeface="Times New Roman"/>
              </a:defRPr>
            </a:lvl1pPr>
          </a:lstStyle>
          <a:p>
            <a:pPr>
              <a:defRPr/>
            </a:pPr>
            <a:endParaRPr lang="en-US" dirty="0"/>
          </a:p>
        </p:txBody>
      </p:sp>
      <p:sp>
        <p:nvSpPr>
          <p:cNvPr id="4" name="Slide Number Placeholder 5"/>
          <p:cNvSpPr>
            <a:spLocks noGrp="1"/>
          </p:cNvSpPr>
          <p:nvPr>
            <p:ph type="sldNum" sz="quarter" idx="12"/>
          </p:nvPr>
        </p:nvSpPr>
        <p:spPr>
          <a:xfrm>
            <a:off x="8001000" y="6565800"/>
            <a:ext cx="936000" cy="216000"/>
          </a:xfrm>
        </p:spPr>
        <p:txBody>
          <a:bodyPr/>
          <a:lstStyle>
            <a:lvl1pPr>
              <a:defRPr/>
            </a:lvl1pPr>
          </a:lstStyle>
          <a:p>
            <a:pPr>
              <a:defRPr/>
            </a:pPr>
            <a:fld id="{352ACCD3-060F-4CC4-8F30-85A6D295EE0B}" type="slidenum">
              <a:rPr lang="en-US" smtClean="0"/>
              <a:pPr>
                <a:defRPr/>
              </a:pPr>
              <a:t>‹#›</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429" y="726508"/>
            <a:ext cx="2206171" cy="895174"/>
          </a:xfrm>
          <a:prstGeom prst="rect">
            <a:avLst/>
          </a:prstGeom>
        </p:spPr>
      </p:pic>
      <p:sp>
        <p:nvSpPr>
          <p:cNvPr id="8" name="Rectangle 7"/>
          <p:cNvSpPr/>
          <p:nvPr/>
        </p:nvSpPr>
        <p:spPr>
          <a:xfrm>
            <a:off x="304800" y="298825"/>
            <a:ext cx="8503920" cy="309707"/>
          </a:xfrm>
          <a:prstGeom prst="rect">
            <a:avLst/>
          </a:prstGeom>
          <a:gradFill>
            <a:gsLst>
              <a:gs pos="0">
                <a:srgbClr val="152119"/>
              </a:gs>
              <a:gs pos="22000">
                <a:srgbClr val="314938"/>
              </a:gs>
              <a:gs pos="62000">
                <a:srgbClr val="3E5E48"/>
              </a:gs>
            </a:gsLst>
            <a:lin ang="0" scaled="0"/>
          </a:gradFill>
          <a:ln w="952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smtClean="0">
                <a:solidFill>
                  <a:schemeClr val="bg1"/>
                </a:solidFill>
                <a:latin typeface="Segoe UI Semibold" pitchFamily="34" charset="0"/>
                <a:cs typeface="Times New Roman" pitchFamily="18" charset="0"/>
              </a:rPr>
              <a:t>8 Organizations</a:t>
            </a:r>
            <a:r>
              <a:rPr lang="en-US" sz="1600" b="1" dirty="0">
                <a:solidFill>
                  <a:schemeClr val="bg1"/>
                </a:solidFill>
                <a:latin typeface="Segoe UI Semibold" pitchFamily="34" charset="0"/>
                <a:cs typeface="Times New Roman" pitchFamily="18" charset="0"/>
              </a:rPr>
              <a:t>, 20 Countries, </a:t>
            </a:r>
            <a:r>
              <a:rPr lang="en-US" sz="1600" b="1" dirty="0" smtClean="0">
                <a:solidFill>
                  <a:schemeClr val="bg1"/>
                </a:solidFill>
                <a:latin typeface="Segoe UI Semibold" pitchFamily="34" charset="0"/>
                <a:cs typeface="Times New Roman" pitchFamily="18" charset="0"/>
              </a:rPr>
              <a:t>50+ </a:t>
            </a:r>
            <a:r>
              <a:rPr lang="en-US" sz="1600" b="1" dirty="0">
                <a:solidFill>
                  <a:schemeClr val="bg1"/>
                </a:solidFill>
                <a:latin typeface="Segoe UI Semibold" pitchFamily="34" charset="0"/>
                <a:cs typeface="Times New Roman" pitchFamily="18" charset="0"/>
              </a:rPr>
              <a:t>Cities</a:t>
            </a:r>
          </a:p>
        </p:txBody>
      </p:sp>
      <p:sp>
        <p:nvSpPr>
          <p:cNvPr id="9" name="Rectangle 8"/>
          <p:cNvSpPr/>
          <p:nvPr/>
        </p:nvSpPr>
        <p:spPr>
          <a:xfrm>
            <a:off x="195072" y="136425"/>
            <a:ext cx="8723375" cy="6264375"/>
          </a:xfrm>
          <a:prstGeom prst="rect">
            <a:avLst/>
          </a:prstGeom>
          <a:noFill/>
          <a:ln w="12700">
            <a:solidFill>
              <a:srgbClr val="3E5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2626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pPr>
              <a:defRPr/>
            </a:pPr>
            <a:fld id="{8F93E67A-8782-4A28-8952-B91BC4F88E4C}" type="slidenum">
              <a:rPr lang="en-US"/>
              <a:pPr>
                <a:defRPr/>
              </a:pPr>
              <a:t>‹#›</a:t>
            </a:fld>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pic>
        <p:nvPicPr>
          <p:cNvPr id="3074" name="Picture 2" descr="E:\Users\bert\Dorpsraad Velden\Foto's\logo Dorpsraad vk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8556" y="116632"/>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Users\bert\Dorpsraad Velden\Foto's\logo Dorpsraad vk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8624" y="0"/>
            <a:ext cx="1412776" cy="1412776"/>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6"/>
          <p:cNvSpPr>
            <a:spLocks noGrp="1"/>
          </p:cNvSpPr>
          <p:nvPr>
            <p:ph type="pic" sz="quarter" idx="13"/>
          </p:nvPr>
        </p:nvSpPr>
        <p:spPr>
          <a:xfrm>
            <a:off x="7740352" y="13607"/>
            <a:ext cx="1392340" cy="1399169"/>
          </a:xfrm>
        </p:spPr>
        <p:txBody>
          <a:bodyPr/>
          <a:lstStyle/>
          <a:p>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pPr>
              <a:defRPr/>
            </a:pPr>
            <a:fld id="{8F93E67A-8782-4A28-8952-B91BC4F88E4C}" type="slidenum">
              <a:rPr lang="en-US" smtClean="0"/>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pPr>
              <a:defRPr/>
            </a:pPr>
            <a:fld id="{8F93E67A-8782-4A28-8952-B91BC4F88E4C}" type="slidenum">
              <a:rPr lang="en-US" smtClean="0"/>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pPr>
              <a:defRPr/>
            </a:pPr>
            <a:fld id="{8F93E67A-8782-4A28-8952-B91BC4F88E4C}" type="slidenum">
              <a:rPr lang="en-US" smtClean="0"/>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356350"/>
            <a:ext cx="2133600" cy="365125"/>
          </a:xfrm>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a:xfrm>
            <a:off x="8382000" y="6356350"/>
            <a:ext cx="609600" cy="304800"/>
          </a:xfrm>
        </p:spPr>
        <p:txBody>
          <a:bodyPr/>
          <a:lstStyle>
            <a:lvl1pPr>
              <a:defRPr/>
            </a:lvl1pPr>
          </a:lstStyle>
          <a:p>
            <a:pPr>
              <a:defRPr/>
            </a:pPr>
            <a:fld id="{8F93E67A-8782-4A28-8952-B91BC4F88E4C}" type="slidenum">
              <a:rPr lang="en-US" smtClean="0"/>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14.maart.2017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sz="1000" baseline="0">
                <a:latin typeface="Times New Roman"/>
                <a:cs typeface="Times New Roman"/>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F93E67A-8782-4A28-8952-B91BC4F88E4C}" type="slidenum">
              <a:rPr lang="en-US"/>
              <a:pPr>
                <a:defRPr/>
              </a:pPr>
              <a:t>‹#›</a:t>
            </a:fld>
            <a:endParaRPr lang="en-US" dirty="0"/>
          </a:p>
        </p:txBody>
      </p:sp>
    </p:spTree>
    <p:extLst>
      <p:ext uri="{BB962C8B-B14F-4D97-AF65-F5344CB8AC3E}">
        <p14:creationId xmlns:p14="http://schemas.microsoft.com/office/powerpoint/2010/main" val="7967455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9BDCE8-5A17-4156-B842-D8EB5A461F35}" type="slidenum">
              <a:rPr lang="nl-NL" smtClean="0"/>
              <a:t>‹#›</a:t>
            </a:fld>
            <a:endParaRPr lang="nl-NL"/>
          </a:p>
        </p:txBody>
      </p:sp>
    </p:spTree>
    <p:extLst>
      <p:ext uri="{BB962C8B-B14F-4D97-AF65-F5344CB8AC3E}">
        <p14:creationId xmlns:p14="http://schemas.microsoft.com/office/powerpoint/2010/main" val="1585956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992FB43-1974-4974-82B6-AA093575FC61}" type="slidenum">
              <a:rPr lang="nl-NL" smtClean="0"/>
              <a:t>‹#›</a:t>
            </a:fld>
            <a:endParaRPr lang="nl-NL"/>
          </a:p>
        </p:txBody>
      </p:sp>
      <p:pic>
        <p:nvPicPr>
          <p:cNvPr id="2050" name="Picture 2" descr="E:\Users\bert\Dorpsraad Velden\Foto's\logo Dorpsraad vk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6512" y="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770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992FB43-1974-4974-82B6-AA093575FC61}" type="slidenum">
              <a:rPr lang="nl-NL" smtClean="0"/>
              <a:t>‹#›</a:t>
            </a:fld>
            <a:endParaRPr lang="nl-NL"/>
          </a:p>
        </p:txBody>
      </p:sp>
    </p:spTree>
    <p:extLst>
      <p:ext uri="{BB962C8B-B14F-4D97-AF65-F5344CB8AC3E}">
        <p14:creationId xmlns:p14="http://schemas.microsoft.com/office/powerpoint/2010/main" val="126939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r>
              <a:rPr lang="en-US" smtClean="0"/>
              <a:t>14.maart.2017</a:t>
            </a:r>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992FB43-1974-4974-82B6-AA093575FC61}" type="slidenum">
              <a:rPr lang="nl-NL" smtClean="0"/>
              <a:t>‹#›</a:t>
            </a:fld>
            <a:endParaRPr lang="nl-NL"/>
          </a:p>
        </p:txBody>
      </p:sp>
    </p:spTree>
    <p:extLst>
      <p:ext uri="{BB962C8B-B14F-4D97-AF65-F5344CB8AC3E}">
        <p14:creationId xmlns:p14="http://schemas.microsoft.com/office/powerpoint/2010/main" val="40373998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r>
              <a:rPr lang="en-US" smtClean="0"/>
              <a:t>14.maart.2017</a:t>
            </a:r>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992FB43-1974-4974-82B6-AA093575FC61}" type="slidenum">
              <a:rPr lang="nl-NL" smtClean="0"/>
              <a:t>‹#›</a:t>
            </a:fld>
            <a:endParaRPr lang="nl-NL"/>
          </a:p>
        </p:txBody>
      </p:sp>
    </p:spTree>
    <p:extLst>
      <p:ext uri="{BB962C8B-B14F-4D97-AF65-F5344CB8AC3E}">
        <p14:creationId xmlns:p14="http://schemas.microsoft.com/office/powerpoint/2010/main" val="18459908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r>
              <a:rPr lang="en-US" smtClean="0"/>
              <a:t>14.maart.2017</a:t>
            </a:r>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992FB43-1974-4974-82B6-AA093575FC61}" type="slidenum">
              <a:rPr lang="nl-NL" smtClean="0"/>
              <a:t>‹#›</a:t>
            </a:fld>
            <a:endParaRPr lang="nl-NL"/>
          </a:p>
        </p:txBody>
      </p:sp>
    </p:spTree>
    <p:extLst>
      <p:ext uri="{BB962C8B-B14F-4D97-AF65-F5344CB8AC3E}">
        <p14:creationId xmlns:p14="http://schemas.microsoft.com/office/powerpoint/2010/main" val="1654446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r>
              <a:rPr lang="en-US" smtClean="0"/>
              <a:t>14.maart.2017</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992FB43-1974-4974-82B6-AA093575FC61}" type="slidenum">
              <a:rPr lang="nl-NL" smtClean="0"/>
              <a:t>‹#›</a:t>
            </a:fld>
            <a:endParaRPr lang="nl-NL"/>
          </a:p>
        </p:txBody>
      </p:sp>
    </p:spTree>
    <p:extLst>
      <p:ext uri="{BB962C8B-B14F-4D97-AF65-F5344CB8AC3E}">
        <p14:creationId xmlns:p14="http://schemas.microsoft.com/office/powerpoint/2010/main" val="3811464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14.maart.2017</a:t>
            </a:r>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992FB43-1974-4974-82B6-AA093575FC61}" type="slidenum">
              <a:rPr lang="nl-NL" smtClean="0"/>
              <a:t>‹#›</a:t>
            </a:fld>
            <a:endParaRPr lang="nl-NL"/>
          </a:p>
        </p:txBody>
      </p:sp>
    </p:spTree>
    <p:extLst>
      <p:ext uri="{BB962C8B-B14F-4D97-AF65-F5344CB8AC3E}">
        <p14:creationId xmlns:p14="http://schemas.microsoft.com/office/powerpoint/2010/main" val="11781246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14.maart.2017</a:t>
            </a:r>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992FB43-1974-4974-82B6-AA093575FC61}" type="slidenum">
              <a:rPr lang="nl-NL" smtClean="0"/>
              <a:t>‹#›</a:t>
            </a:fld>
            <a:endParaRPr lang="nl-NL"/>
          </a:p>
        </p:txBody>
      </p:sp>
    </p:spTree>
    <p:extLst>
      <p:ext uri="{BB962C8B-B14F-4D97-AF65-F5344CB8AC3E}">
        <p14:creationId xmlns:p14="http://schemas.microsoft.com/office/powerpoint/2010/main" val="15655806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14.maart.2017</a:t>
            </a:r>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992FB43-1974-4974-82B6-AA093575FC61}" type="slidenum">
              <a:rPr lang="nl-NL" smtClean="0"/>
              <a:t>‹#›</a:t>
            </a:fld>
            <a:endParaRPr lang="nl-NL"/>
          </a:p>
        </p:txBody>
      </p:sp>
    </p:spTree>
    <p:extLst>
      <p:ext uri="{BB962C8B-B14F-4D97-AF65-F5344CB8AC3E}">
        <p14:creationId xmlns:p14="http://schemas.microsoft.com/office/powerpoint/2010/main" val="381373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992FB43-1974-4974-82B6-AA093575FC61}" type="slidenum">
              <a:rPr lang="nl-NL" smtClean="0"/>
              <a:t>‹#›</a:t>
            </a:fld>
            <a:endParaRPr lang="nl-NL"/>
          </a:p>
        </p:txBody>
      </p:sp>
    </p:spTree>
    <p:extLst>
      <p:ext uri="{BB962C8B-B14F-4D97-AF65-F5344CB8AC3E}">
        <p14:creationId xmlns:p14="http://schemas.microsoft.com/office/powerpoint/2010/main" val="4914223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992FB43-1974-4974-82B6-AA093575FC61}" type="slidenum">
              <a:rPr lang="nl-NL" smtClean="0"/>
              <a:t>‹#›</a:t>
            </a:fld>
            <a:endParaRPr lang="nl-NL"/>
          </a:p>
        </p:txBody>
      </p:sp>
    </p:spTree>
    <p:extLst>
      <p:ext uri="{BB962C8B-B14F-4D97-AF65-F5344CB8AC3E}">
        <p14:creationId xmlns:p14="http://schemas.microsoft.com/office/powerpoint/2010/main" val="400279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US" smtClean="0"/>
              <a:t>14.maart.2017</a:t>
            </a:r>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smtClean="0"/>
              <a:t>14.maart.2017</a:t>
            </a:r>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r>
              <a:rPr lang="en-US" smtClean="0"/>
              <a:t>14.maart.2017</a:t>
            </a: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6B0C463-E66B-49F1-A526-1926A0F867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alphaModFix amt="15000"/>
            <a:lum/>
          </a:blip>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6"/>
          <p:cNvPicPr>
            <a:picLocks noChangeAspect="1"/>
          </p:cNvPicPr>
          <p:nvPr/>
        </p:nvPicPr>
        <p:blipFill rotWithShape="1">
          <a:blip r:embed="rId23" cstate="print">
            <a:extLst>
              <a:ext uri="{BEBA8EAE-BF5A-486C-A8C5-ECC9F3942E4B}">
                <a14:imgProps xmlns:a14="http://schemas.microsoft.com/office/drawing/2010/main">
                  <a14:imgLayer r:embed="rId24">
                    <a14:imgEffect>
                      <a14:brightnessContrast bright="10000" contrast="-10000"/>
                    </a14:imgEffect>
                  </a14:imgLayer>
                </a14:imgProps>
              </a:ext>
              <a:ext uri="{28A0092B-C50C-407E-A947-70E740481C1C}">
                <a14:useLocalDpi xmlns:a14="http://schemas.microsoft.com/office/drawing/2010/main" val="0"/>
              </a:ext>
            </a:extLst>
          </a:blip>
          <a:srcRect l="15401" r="2301" b="3458"/>
          <a:stretch/>
        </p:blipFill>
        <p:spPr>
          <a:xfrm>
            <a:off x="0" y="9524"/>
            <a:ext cx="9144000" cy="6848475"/>
          </a:xfrm>
          <a:prstGeom prst="rect">
            <a:avLst/>
          </a:prstGeom>
        </p:spPr>
      </p:pic>
      <p:sp>
        <p:nvSpPr>
          <p:cNvPr id="4" name="Date Placeholder 3"/>
          <p:cNvSpPr>
            <a:spLocks noGrp="1"/>
          </p:cNvSpPr>
          <p:nvPr>
            <p:ph type="dt" sz="half" idx="2"/>
          </p:nvPr>
        </p:nvSpPr>
        <p:spPr>
          <a:xfrm>
            <a:off x="228600" y="6529800"/>
            <a:ext cx="1143000" cy="252000"/>
          </a:xfrm>
          <a:prstGeom prst="rect">
            <a:avLst/>
          </a:prstGeom>
        </p:spPr>
        <p:txBody>
          <a:bodyPr vert="horz" lIns="91440" tIns="45720" rIns="91440" bIns="45720" rtlCol="0" anchor="ctr"/>
          <a:lstStyle>
            <a:lvl1pPr algn="l" fontAlgn="auto">
              <a:spcBef>
                <a:spcPts val="0"/>
              </a:spcBef>
              <a:spcAft>
                <a:spcPts val="0"/>
              </a:spcAft>
              <a:defRPr sz="1000">
                <a:solidFill>
                  <a:srgbClr val="FFFF00"/>
                </a:solidFill>
                <a:latin typeface="+mn-lt"/>
              </a:defRPr>
            </a:lvl1pPr>
          </a:lstStyle>
          <a:p>
            <a:r>
              <a:rPr lang="en-US" smtClean="0"/>
              <a:t>14.maart.2017</a:t>
            </a:r>
            <a:endParaRPr lang="en-US"/>
          </a:p>
        </p:txBody>
      </p:sp>
      <p:sp>
        <p:nvSpPr>
          <p:cNvPr id="5" name="Footer Placeholder 4"/>
          <p:cNvSpPr>
            <a:spLocks noGrp="1"/>
          </p:cNvSpPr>
          <p:nvPr>
            <p:ph type="ftr" sz="quarter" idx="3"/>
          </p:nvPr>
        </p:nvSpPr>
        <p:spPr>
          <a:xfrm>
            <a:off x="3124200" y="6529800"/>
            <a:ext cx="2880000" cy="252000"/>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8001000" y="6529800"/>
            <a:ext cx="900000" cy="2520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46B0C463-E66B-49F1-A526-1926A0F867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alphaModFix amt="1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14.maart.2017</a:t>
            </a:r>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BDCE8-5A17-4156-B842-D8EB5A461F35}" type="slidenum">
              <a:rPr lang="nl-NL" smtClean="0"/>
              <a:t>‹#›</a:t>
            </a:fld>
            <a:endParaRPr lang="nl-NL"/>
          </a:p>
        </p:txBody>
      </p:sp>
    </p:spTree>
    <p:extLst>
      <p:ext uri="{BB962C8B-B14F-4D97-AF65-F5344CB8AC3E}">
        <p14:creationId xmlns:p14="http://schemas.microsoft.com/office/powerpoint/2010/main" val="192028368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alphaModFix amt="15000"/>
            <a:lum/>
          </a:blip>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t>14.maart.2017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534400" y="6553200"/>
            <a:ext cx="609600" cy="3048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52ACCD3-060F-4CC4-8F30-85A6D295EE0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31" r:id="rId19"/>
  </p:sldLayoutIdLs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14.maart.2017</a:t>
            </a:r>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2FB43-1974-4974-82B6-AA093575FC61}" type="slidenum">
              <a:rPr lang="nl-NL" smtClean="0"/>
              <a:t>‹#›</a:t>
            </a:fld>
            <a:endParaRPr lang="nl-NL"/>
          </a:p>
        </p:txBody>
      </p:sp>
    </p:spTree>
    <p:extLst>
      <p:ext uri="{BB962C8B-B14F-4D97-AF65-F5344CB8AC3E}">
        <p14:creationId xmlns:p14="http://schemas.microsoft.com/office/powerpoint/2010/main" val="5285347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632848" cy="1470025"/>
          </a:xfrm>
          <a:solidFill>
            <a:schemeClr val="accent6">
              <a:lumMod val="60000"/>
              <a:lumOff val="40000"/>
            </a:schemeClr>
          </a:solidFill>
        </p:spPr>
        <p:txBody>
          <a:bodyPr>
            <a:normAutofit/>
          </a:bodyPr>
          <a:lstStyle/>
          <a:p>
            <a:r>
              <a:rPr lang="nl-NL" b="1" dirty="0"/>
              <a:t>Uitkomsten DOP gesprek </a:t>
            </a:r>
            <a:r>
              <a:rPr lang="nl-NL" dirty="0" smtClean="0"/>
              <a:t/>
            </a:r>
            <a:br>
              <a:rPr lang="nl-NL" dirty="0" smtClean="0"/>
            </a:br>
            <a:r>
              <a:rPr lang="nl-NL" sz="3600" dirty="0" smtClean="0"/>
              <a:t>26 okt 2016</a:t>
            </a:r>
            <a:endParaRPr lang="en-US" dirty="0"/>
          </a:p>
        </p:txBody>
      </p:sp>
      <p:sp>
        <p:nvSpPr>
          <p:cNvPr id="3" name="Subtitle 2"/>
          <p:cNvSpPr>
            <a:spLocks noGrp="1"/>
          </p:cNvSpPr>
          <p:nvPr>
            <p:ph type="subTitle" idx="1"/>
          </p:nvPr>
        </p:nvSpPr>
        <p:spPr>
          <a:xfrm>
            <a:off x="35496" y="1844824"/>
            <a:ext cx="9144000" cy="4680520"/>
          </a:xfrm>
        </p:spPr>
        <p:txBody>
          <a:bodyPr>
            <a:normAutofit/>
          </a:bodyPr>
          <a:lstStyle/>
          <a:p>
            <a:r>
              <a:rPr lang="nl-NL" b="1" dirty="0">
                <a:solidFill>
                  <a:srgbClr val="0070C0"/>
                </a:solidFill>
              </a:rPr>
              <a:t>Thema’s nieuw DOP</a:t>
            </a:r>
            <a:endParaRPr lang="en-US" dirty="0">
              <a:solidFill>
                <a:srgbClr val="0070C0"/>
              </a:solidFill>
            </a:endParaRPr>
          </a:p>
          <a:p>
            <a:r>
              <a:rPr lang="nl-NL" dirty="0">
                <a:solidFill>
                  <a:srgbClr val="0070C0"/>
                </a:solidFill>
              </a:rPr>
              <a:t> </a:t>
            </a:r>
            <a:endParaRPr lang="en-US" dirty="0">
              <a:solidFill>
                <a:srgbClr val="0070C0"/>
              </a:solidFill>
            </a:endParaRPr>
          </a:p>
          <a:p>
            <a:pPr marL="514350" lvl="0" indent="-514350" algn="l">
              <a:buFont typeface="+mj-lt"/>
              <a:buAutoNum type="arabicPeriod"/>
            </a:pPr>
            <a:r>
              <a:rPr lang="nl-NL" dirty="0" smtClean="0">
                <a:solidFill>
                  <a:srgbClr val="0000FF"/>
                </a:solidFill>
              </a:rPr>
              <a:t>Wonen</a:t>
            </a:r>
            <a:r>
              <a:rPr lang="nl-NL" dirty="0">
                <a:solidFill>
                  <a:srgbClr val="0000FF"/>
                </a:solidFill>
              </a:rPr>
              <a:t>, Woonomgeving en Buitengebied</a:t>
            </a:r>
            <a:endParaRPr lang="en-US" dirty="0">
              <a:solidFill>
                <a:srgbClr val="0000FF"/>
              </a:solidFill>
            </a:endParaRPr>
          </a:p>
          <a:p>
            <a:pPr marL="514350" lvl="0" indent="-514350" algn="l">
              <a:buFont typeface="+mj-lt"/>
              <a:buAutoNum type="arabicPeriod"/>
            </a:pPr>
            <a:r>
              <a:rPr lang="nl-NL" dirty="0" smtClean="0">
                <a:solidFill>
                  <a:srgbClr val="0000FF"/>
                </a:solidFill>
              </a:rPr>
              <a:t>Verenigingen</a:t>
            </a:r>
            <a:r>
              <a:rPr lang="nl-NL" dirty="0">
                <a:solidFill>
                  <a:srgbClr val="0000FF"/>
                </a:solidFill>
              </a:rPr>
              <a:t>, Accommodaties en Vrijwilligerswerk</a:t>
            </a:r>
            <a:endParaRPr lang="en-US" dirty="0">
              <a:solidFill>
                <a:srgbClr val="0000FF"/>
              </a:solidFill>
            </a:endParaRPr>
          </a:p>
          <a:p>
            <a:pPr marL="514350" lvl="0" indent="-514350" algn="l">
              <a:buFont typeface="+mj-lt"/>
              <a:buAutoNum type="arabicPeriod"/>
            </a:pPr>
            <a:r>
              <a:rPr lang="nl-NL" dirty="0">
                <a:solidFill>
                  <a:srgbClr val="0000FF"/>
                </a:solidFill>
              </a:rPr>
              <a:t>Verkeer en </a:t>
            </a:r>
            <a:r>
              <a:rPr lang="en-US" dirty="0" err="1">
                <a:solidFill>
                  <a:srgbClr val="0000FF"/>
                </a:solidFill>
              </a:rPr>
              <a:t>Vervoer</a:t>
            </a:r>
            <a:endParaRPr lang="en-US" dirty="0">
              <a:solidFill>
                <a:srgbClr val="0000FF"/>
              </a:solidFill>
            </a:endParaRPr>
          </a:p>
          <a:p>
            <a:pPr marL="514350" lvl="0" indent="-514350" algn="l">
              <a:buFont typeface="+mj-lt"/>
              <a:buAutoNum type="arabicPeriod"/>
            </a:pPr>
            <a:r>
              <a:rPr lang="en-US" dirty="0" err="1">
                <a:solidFill>
                  <a:srgbClr val="0000FF"/>
                </a:solidFill>
              </a:rPr>
              <a:t>Gezondheid</a:t>
            </a:r>
            <a:r>
              <a:rPr lang="en-US" dirty="0">
                <a:solidFill>
                  <a:srgbClr val="0000FF"/>
                </a:solidFill>
              </a:rPr>
              <a:t>, </a:t>
            </a:r>
            <a:r>
              <a:rPr lang="en-US" dirty="0" err="1">
                <a:solidFill>
                  <a:srgbClr val="0000FF"/>
                </a:solidFill>
              </a:rPr>
              <a:t>Zorg</a:t>
            </a:r>
            <a:r>
              <a:rPr lang="en-US" dirty="0">
                <a:solidFill>
                  <a:srgbClr val="0000FF"/>
                </a:solidFill>
              </a:rPr>
              <a:t> en </a:t>
            </a:r>
            <a:r>
              <a:rPr lang="en-US" dirty="0" err="1">
                <a:solidFill>
                  <a:srgbClr val="0000FF"/>
                </a:solidFill>
              </a:rPr>
              <a:t>Welzijn</a:t>
            </a:r>
            <a:endParaRPr lang="en-US" dirty="0">
              <a:solidFill>
                <a:srgbClr val="0000FF"/>
              </a:solidFill>
            </a:endParaRPr>
          </a:p>
          <a:p>
            <a:pPr marL="514350" lvl="0" indent="-514350" algn="l">
              <a:buFont typeface="+mj-lt"/>
              <a:buAutoNum type="arabicPeriod"/>
            </a:pPr>
            <a:r>
              <a:rPr lang="en-US" dirty="0" err="1">
                <a:solidFill>
                  <a:srgbClr val="0000FF"/>
                </a:solidFill>
              </a:rPr>
              <a:t>Werken</a:t>
            </a:r>
            <a:r>
              <a:rPr lang="en-US" dirty="0">
                <a:solidFill>
                  <a:srgbClr val="0000FF"/>
                </a:solidFill>
              </a:rPr>
              <a:t>, </a:t>
            </a:r>
            <a:r>
              <a:rPr lang="en-US" dirty="0" err="1">
                <a:solidFill>
                  <a:srgbClr val="0000FF"/>
                </a:solidFill>
              </a:rPr>
              <a:t>Ondernemen</a:t>
            </a:r>
            <a:r>
              <a:rPr lang="en-US" dirty="0">
                <a:solidFill>
                  <a:srgbClr val="0000FF"/>
                </a:solidFill>
              </a:rPr>
              <a:t> en </a:t>
            </a:r>
            <a:r>
              <a:rPr lang="en-US" dirty="0" err="1">
                <a:solidFill>
                  <a:srgbClr val="0000FF"/>
                </a:solidFill>
              </a:rPr>
              <a:t>Voorzieningen</a:t>
            </a:r>
            <a:endParaRPr lang="en-US" dirty="0">
              <a:solidFill>
                <a:srgbClr val="0000FF"/>
              </a:solidFill>
            </a:endParaRPr>
          </a:p>
        </p:txBody>
      </p:sp>
    </p:spTree>
    <p:extLst>
      <p:ext uri="{BB962C8B-B14F-4D97-AF65-F5344CB8AC3E}">
        <p14:creationId xmlns:p14="http://schemas.microsoft.com/office/powerpoint/2010/main" val="3912581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r>
              <a:rPr lang="nl-NL" b="1" i="1" dirty="0"/>
              <a:t>2.2  </a:t>
            </a:r>
            <a:r>
              <a:rPr lang="nl-NL" b="1" i="1" dirty="0" smtClean="0"/>
              <a:t>Accommodaties</a:t>
            </a:r>
            <a:endParaRPr lang="en-US" dirty="0"/>
          </a:p>
        </p:txBody>
      </p:sp>
      <p:sp>
        <p:nvSpPr>
          <p:cNvPr id="3" name="Content Placeholder 2"/>
          <p:cNvSpPr>
            <a:spLocks noGrp="1"/>
          </p:cNvSpPr>
          <p:nvPr>
            <p:ph idx="1"/>
          </p:nvPr>
        </p:nvSpPr>
        <p:spPr>
          <a:xfrm>
            <a:off x="-36512" y="1484784"/>
            <a:ext cx="9361040" cy="5373216"/>
          </a:xfrm>
        </p:spPr>
        <p:txBody>
          <a:bodyPr>
            <a:normAutofit/>
          </a:bodyPr>
          <a:lstStyle/>
          <a:p>
            <a:r>
              <a:rPr lang="nl-NL" sz="3300" dirty="0" smtClean="0"/>
              <a:t>BMV </a:t>
            </a:r>
            <a:r>
              <a:rPr lang="nl-NL" sz="3300" dirty="0" smtClean="0">
                <a:solidFill>
                  <a:srgbClr val="0000FF"/>
                </a:solidFill>
              </a:rPr>
              <a:t>De Vilgaard</a:t>
            </a:r>
            <a:r>
              <a:rPr lang="nl-NL" sz="3300" dirty="0"/>
              <a:t> </a:t>
            </a:r>
            <a:r>
              <a:rPr lang="nl-NL" sz="3300" dirty="0" smtClean="0"/>
              <a:t>wordt als aanwinst gezien</a:t>
            </a:r>
            <a:r>
              <a:rPr lang="nl-NL" sz="3300" dirty="0" smtClean="0"/>
              <a:t>.</a:t>
            </a:r>
            <a:br>
              <a:rPr lang="nl-NL" sz="3300" dirty="0" smtClean="0"/>
            </a:br>
            <a:endParaRPr lang="en-US" sz="3300" dirty="0"/>
          </a:p>
          <a:p>
            <a:r>
              <a:rPr lang="nl-NL" sz="3300" dirty="0" smtClean="0"/>
              <a:t>Diverse </a:t>
            </a:r>
            <a:r>
              <a:rPr lang="nl-NL" sz="3300" dirty="0">
                <a:solidFill>
                  <a:srgbClr val="0000FF"/>
                </a:solidFill>
              </a:rPr>
              <a:t>verenigingen </a:t>
            </a:r>
            <a:r>
              <a:rPr lang="nl-NL" sz="3300" dirty="0" smtClean="0"/>
              <a:t>zien </a:t>
            </a:r>
            <a:r>
              <a:rPr lang="nl-NL" sz="3300" dirty="0"/>
              <a:t>nog veel </a:t>
            </a:r>
            <a:r>
              <a:rPr lang="nl-NL" sz="3300" dirty="0" smtClean="0">
                <a:solidFill>
                  <a:srgbClr val="0000FF"/>
                </a:solidFill>
              </a:rPr>
              <a:t>verbeterpunten.</a:t>
            </a:r>
            <a:br>
              <a:rPr lang="nl-NL" sz="3300" dirty="0" smtClean="0">
                <a:solidFill>
                  <a:srgbClr val="0000FF"/>
                </a:solidFill>
              </a:rPr>
            </a:br>
            <a:endParaRPr lang="en-US" sz="3300" dirty="0"/>
          </a:p>
          <a:p>
            <a:r>
              <a:rPr lang="nl-NL" dirty="0" smtClean="0">
                <a:solidFill>
                  <a:srgbClr val="0000FF"/>
                </a:solidFill>
              </a:rPr>
              <a:t>Andere </a:t>
            </a:r>
            <a:r>
              <a:rPr lang="nl-NL" dirty="0" smtClean="0">
                <a:solidFill>
                  <a:srgbClr val="0000FF"/>
                </a:solidFill>
              </a:rPr>
              <a:t>accommodaties </a:t>
            </a:r>
            <a:r>
              <a:rPr lang="nl-NL" dirty="0" smtClean="0"/>
              <a:t>niet </a:t>
            </a:r>
            <a:r>
              <a:rPr lang="nl-NL" dirty="0" smtClean="0"/>
              <a:t>vergeten!</a:t>
            </a:r>
            <a:endParaRPr lang="nl-NL" dirty="0" smtClean="0"/>
          </a:p>
          <a:p>
            <a:pPr marL="457200" lvl="1" indent="0">
              <a:buNone/>
            </a:pPr>
            <a:endParaRPr lang="nl-NL" dirty="0" smtClean="0"/>
          </a:p>
        </p:txBody>
      </p:sp>
      <p:sp>
        <p:nvSpPr>
          <p:cNvPr id="4" name="Date Placeholder 3"/>
          <p:cNvSpPr>
            <a:spLocks noGrp="1"/>
          </p:cNvSpPr>
          <p:nvPr>
            <p:ph type="dt" sz="half" idx="10"/>
          </p:nvPr>
        </p:nvSpPr>
        <p:spPr/>
        <p:txBody>
          <a:bodyPr/>
          <a:lstStyle/>
          <a:p>
            <a:r>
              <a:rPr lang="en-US" smtClean="0"/>
              <a:t>14.maart.2017</a:t>
            </a:r>
            <a:endParaRPr lang="nl-NL" dirty="0"/>
          </a:p>
        </p:txBody>
      </p:sp>
      <p:sp>
        <p:nvSpPr>
          <p:cNvPr id="5" name="Footer Placeholder 4"/>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57721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r>
              <a:rPr lang="nl-NL" b="1" i="1" dirty="0" smtClean="0"/>
              <a:t>2.3  Vrijwilligerswerk</a:t>
            </a:r>
            <a:endParaRPr lang="en-US" dirty="0"/>
          </a:p>
        </p:txBody>
      </p:sp>
      <p:sp>
        <p:nvSpPr>
          <p:cNvPr id="3" name="Content Placeholder 2"/>
          <p:cNvSpPr>
            <a:spLocks noGrp="1"/>
          </p:cNvSpPr>
          <p:nvPr>
            <p:ph idx="1"/>
          </p:nvPr>
        </p:nvSpPr>
        <p:spPr/>
        <p:txBody>
          <a:bodyPr/>
          <a:lstStyle/>
          <a:p>
            <a:pPr lvl="0"/>
            <a:r>
              <a:rPr lang="nl-NL" dirty="0"/>
              <a:t>Het </a:t>
            </a:r>
            <a:r>
              <a:rPr lang="nl-NL" dirty="0">
                <a:solidFill>
                  <a:srgbClr val="0000FF"/>
                </a:solidFill>
              </a:rPr>
              <a:t>werven en behouden van vrijwilligers </a:t>
            </a:r>
            <a:r>
              <a:rPr lang="nl-NL" dirty="0"/>
              <a:t>wordt steeds </a:t>
            </a:r>
            <a:r>
              <a:rPr lang="nl-NL" dirty="0">
                <a:solidFill>
                  <a:srgbClr val="0000FF"/>
                </a:solidFill>
              </a:rPr>
              <a:t>moeilijker</a:t>
            </a:r>
            <a:r>
              <a:rPr lang="nl-NL" dirty="0" smtClean="0"/>
              <a:t>.</a:t>
            </a:r>
          </a:p>
          <a:p>
            <a:pPr lvl="0"/>
            <a:r>
              <a:rPr lang="nl-NL" dirty="0" smtClean="0"/>
              <a:t>Er </a:t>
            </a:r>
            <a:r>
              <a:rPr lang="nl-NL" dirty="0"/>
              <a:t>wordt wel </a:t>
            </a:r>
            <a:r>
              <a:rPr lang="nl-NL" dirty="0">
                <a:solidFill>
                  <a:srgbClr val="0000FF"/>
                </a:solidFill>
              </a:rPr>
              <a:t>steeds meer van verenigingen </a:t>
            </a:r>
            <a:r>
              <a:rPr lang="nl-NL" dirty="0"/>
              <a:t>en hun vrijwilligers </a:t>
            </a:r>
            <a:r>
              <a:rPr lang="nl-NL" dirty="0" smtClean="0">
                <a:solidFill>
                  <a:srgbClr val="0000FF"/>
                </a:solidFill>
              </a:rPr>
              <a:t>gevraagd</a:t>
            </a:r>
            <a:r>
              <a:rPr lang="nl-NL" dirty="0" smtClean="0"/>
              <a:t>.</a:t>
            </a:r>
            <a:endParaRPr lang="nl-NL"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755102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normAutofit/>
          </a:bodyPr>
          <a:lstStyle/>
          <a:p>
            <a:r>
              <a:rPr lang="nl-NL" b="1" dirty="0">
                <a:solidFill>
                  <a:srgbClr val="0000FF"/>
                </a:solidFill>
              </a:rPr>
              <a:t>3. Verkeer en </a:t>
            </a:r>
            <a:r>
              <a:rPr lang="nl-NL" b="1" dirty="0" smtClean="0">
                <a:solidFill>
                  <a:srgbClr val="0000FF"/>
                </a:solidFill>
              </a:rPr>
              <a:t>Vervoer</a:t>
            </a:r>
            <a:endParaRPr lang="en-US" b="1" dirty="0">
              <a:solidFill>
                <a:srgbClr val="0000FF"/>
              </a:solidFill>
            </a:endParaRPr>
          </a:p>
        </p:txBody>
      </p:sp>
      <p:sp>
        <p:nvSpPr>
          <p:cNvPr id="3" name="Content Placeholder 2"/>
          <p:cNvSpPr>
            <a:spLocks noGrp="1"/>
          </p:cNvSpPr>
          <p:nvPr>
            <p:ph idx="1"/>
          </p:nvPr>
        </p:nvSpPr>
        <p:spPr/>
        <p:txBody>
          <a:bodyPr/>
          <a:lstStyle/>
          <a:p>
            <a:pPr marL="0" indent="0">
              <a:buNone/>
            </a:pPr>
            <a:r>
              <a:rPr lang="nl-NL" b="1" i="1" dirty="0" smtClean="0"/>
              <a:t>3.1  </a:t>
            </a:r>
            <a:r>
              <a:rPr lang="nl-NL" b="1" i="1" dirty="0" smtClean="0"/>
              <a:t>Verkeer</a:t>
            </a:r>
            <a:endParaRPr lang="nl-NL" b="1" i="1" dirty="0" smtClean="0"/>
          </a:p>
          <a:p>
            <a:pPr marL="0" indent="0">
              <a:buNone/>
            </a:pPr>
            <a:r>
              <a:rPr lang="nl-NL" b="1" i="1" dirty="0" smtClean="0"/>
              <a:t>3.2  Vervoer</a:t>
            </a:r>
            <a:endParaRPr lang="en-US" b="1" i="1" dirty="0"/>
          </a:p>
          <a:p>
            <a:endParaRPr lang="en-US" dirty="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906378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nl-NL" b="1" i="1" dirty="0" smtClean="0"/>
              <a:t>3.1  Verkeer</a:t>
            </a:r>
            <a:endParaRPr lang="en-US" b="1" i="1" dirty="0"/>
          </a:p>
        </p:txBody>
      </p:sp>
      <p:sp>
        <p:nvSpPr>
          <p:cNvPr id="3" name="Content Placeholder 2"/>
          <p:cNvSpPr>
            <a:spLocks noGrp="1"/>
          </p:cNvSpPr>
          <p:nvPr>
            <p:ph idx="1"/>
          </p:nvPr>
        </p:nvSpPr>
        <p:spPr>
          <a:xfrm>
            <a:off x="457200" y="1600200"/>
            <a:ext cx="8363272" cy="4525963"/>
          </a:xfrm>
        </p:spPr>
        <p:txBody>
          <a:bodyPr>
            <a:normAutofit fontScale="70000" lnSpcReduction="20000"/>
          </a:bodyPr>
          <a:lstStyle/>
          <a:p>
            <a:pPr lvl="0"/>
            <a:r>
              <a:rPr lang="nl-NL" sz="3400" dirty="0" smtClean="0">
                <a:solidFill>
                  <a:srgbClr val="0000FF"/>
                </a:solidFill>
              </a:rPr>
              <a:t>Reconstructie Schandeloseweg </a:t>
            </a:r>
            <a:r>
              <a:rPr lang="nl-NL" dirty="0" smtClean="0"/>
              <a:t>tot 30 km zone is afgerond. </a:t>
            </a:r>
            <a:r>
              <a:rPr lang="nl-NL" sz="3400" dirty="0" smtClean="0"/>
              <a:t>Doelstelling(en) gerealiseerd?   </a:t>
            </a:r>
            <a:br>
              <a:rPr lang="nl-NL" sz="3400" dirty="0" smtClean="0"/>
            </a:br>
            <a:r>
              <a:rPr lang="nl-NL" sz="3100" dirty="0" smtClean="0"/>
              <a:t>Vrachtverkeer volgt nu Heideweg </a:t>
            </a:r>
            <a:r>
              <a:rPr lang="nl-NL" sz="3100" dirty="0"/>
              <a:t>– </a:t>
            </a:r>
            <a:r>
              <a:rPr lang="nl-NL" sz="3100" dirty="0" smtClean="0"/>
              <a:t>Kranenveld.</a:t>
            </a:r>
            <a:r>
              <a:rPr lang="nl-NL" sz="3100" dirty="0" smtClean="0"/>
              <a:t/>
            </a:r>
            <a:br>
              <a:rPr lang="nl-NL" sz="3100" dirty="0" smtClean="0"/>
            </a:br>
            <a:r>
              <a:rPr lang="nl-NL" dirty="0" smtClean="0"/>
              <a:t>   </a:t>
            </a:r>
            <a:r>
              <a:rPr lang="nl-NL" dirty="0" smtClean="0"/>
              <a:t>       </a:t>
            </a:r>
            <a:r>
              <a:rPr lang="nl-NL" sz="2900" dirty="0" smtClean="0"/>
              <a:t>T</a:t>
            </a:r>
            <a:r>
              <a:rPr lang="nl-NL" sz="2900" dirty="0" smtClean="0"/>
              <a:t>oetsen </a:t>
            </a:r>
            <a:r>
              <a:rPr lang="nl-NL" sz="2900" dirty="0" smtClean="0"/>
              <a:t>d.m.v. telling </a:t>
            </a:r>
            <a:r>
              <a:rPr lang="nl-NL" sz="2900" dirty="0" smtClean="0"/>
              <a:t>kan duidelijkheid geven.</a:t>
            </a:r>
            <a:endParaRPr lang="en-US" sz="2900" dirty="0"/>
          </a:p>
          <a:p>
            <a:pPr lvl="0"/>
            <a:r>
              <a:rPr lang="nl-NL" dirty="0" smtClean="0"/>
              <a:t>Verbeteren </a:t>
            </a:r>
            <a:r>
              <a:rPr lang="nl-NL" dirty="0">
                <a:solidFill>
                  <a:srgbClr val="0000FF"/>
                </a:solidFill>
              </a:rPr>
              <a:t>veiligheid fietsverkeer Velden-Venlo</a:t>
            </a:r>
            <a:r>
              <a:rPr lang="nl-NL" dirty="0"/>
              <a:t>: </a:t>
            </a:r>
            <a:r>
              <a:rPr lang="nl-NL" dirty="0" smtClean="0"/>
              <a:t>Fietstunnel </a:t>
            </a:r>
            <a:r>
              <a:rPr lang="nl-NL" dirty="0" smtClean="0"/>
              <a:t>Genooierweg bij A76.  </a:t>
            </a:r>
          </a:p>
          <a:p>
            <a:pPr lvl="0"/>
            <a:r>
              <a:rPr lang="nl-NL" dirty="0" smtClean="0"/>
              <a:t>Nieuwe </a:t>
            </a:r>
            <a:r>
              <a:rPr lang="nl-NL" dirty="0">
                <a:solidFill>
                  <a:srgbClr val="0000FF"/>
                </a:solidFill>
              </a:rPr>
              <a:t>inrichting oude Venloseweg</a:t>
            </a:r>
            <a:r>
              <a:rPr lang="nl-NL" dirty="0"/>
              <a:t> gevaarlijk voor rolstoelen en </a:t>
            </a:r>
            <a:r>
              <a:rPr lang="nl-NL" dirty="0" smtClean="0"/>
              <a:t>rollators i.v.m. hellingen.</a:t>
            </a:r>
            <a:endParaRPr lang="nl-NL" dirty="0"/>
          </a:p>
          <a:p>
            <a:pPr lvl="0"/>
            <a:r>
              <a:rPr lang="nl-NL" dirty="0" smtClean="0"/>
              <a:t>Voorstel voor </a:t>
            </a:r>
            <a:r>
              <a:rPr lang="nl-NL" dirty="0" smtClean="0">
                <a:solidFill>
                  <a:srgbClr val="0000FF"/>
                </a:solidFill>
              </a:rPr>
              <a:t>eenrichtingsverkeer</a:t>
            </a:r>
            <a:r>
              <a:rPr lang="nl-NL" dirty="0" smtClean="0"/>
              <a:t> Oude </a:t>
            </a:r>
            <a:r>
              <a:rPr lang="nl-NL" dirty="0"/>
              <a:t>V</a:t>
            </a:r>
            <a:r>
              <a:rPr lang="nl-NL" dirty="0" smtClean="0"/>
              <a:t>enloseweg </a:t>
            </a:r>
            <a:r>
              <a:rPr lang="nl-NL" dirty="0"/>
              <a:t>– </a:t>
            </a:r>
            <a:r>
              <a:rPr lang="nl-NL" dirty="0" smtClean="0"/>
              <a:t>Beatrixstraat</a:t>
            </a:r>
            <a:endParaRPr lang="en-US" dirty="0"/>
          </a:p>
          <a:p>
            <a:pPr lvl="0"/>
            <a:r>
              <a:rPr lang="nl-NL" dirty="0"/>
              <a:t>Snelheid verkeer Genooierweg. </a:t>
            </a:r>
            <a:r>
              <a:rPr lang="nl-NL" dirty="0" smtClean="0"/>
              <a:t>&gt; Drempel is gelegd.</a:t>
            </a:r>
            <a:endParaRPr lang="en-US" dirty="0"/>
          </a:p>
          <a:p>
            <a:r>
              <a:rPr lang="nl-NL" dirty="0">
                <a:solidFill>
                  <a:srgbClr val="0000FF"/>
                </a:solidFill>
              </a:rPr>
              <a:t>Afstelling verkeerslichten Rijksweg</a:t>
            </a:r>
            <a:r>
              <a:rPr lang="nl-NL" dirty="0"/>
              <a:t>: bij groen licht fietsers en afslaand verkeer tegelijkertijd groen. Hierdoor ontstaan gevaarlijke situaties. </a:t>
            </a:r>
            <a:endParaRPr lang="en-US" dirty="0"/>
          </a:p>
          <a:p>
            <a:pPr lvl="0"/>
            <a:r>
              <a:rPr lang="nl-NL" dirty="0" smtClean="0"/>
              <a:t>Fietsovergang </a:t>
            </a:r>
            <a:r>
              <a:rPr lang="nl-NL" dirty="0" smtClean="0"/>
              <a:t>Rijksweg-Schandeloseweg: </a:t>
            </a:r>
            <a:r>
              <a:rPr lang="nl-NL" dirty="0" smtClean="0">
                <a:solidFill>
                  <a:srgbClr val="0000FF"/>
                </a:solidFill>
              </a:rPr>
              <a:t>tijdsduur te </a:t>
            </a:r>
            <a:r>
              <a:rPr lang="nl-NL" dirty="0">
                <a:solidFill>
                  <a:srgbClr val="0000FF"/>
                </a:solidFill>
              </a:rPr>
              <a:t>kort</a:t>
            </a:r>
            <a:r>
              <a:rPr lang="nl-NL" dirty="0"/>
              <a:t>, hierdoor slecht overzicht voor autoverkeer</a:t>
            </a:r>
            <a:r>
              <a:rPr lang="nl-NL" dirty="0" smtClean="0"/>
              <a:t>.</a:t>
            </a:r>
            <a:endParaRPr lang="en-US" dirty="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883941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nl-NL" b="1" i="1" dirty="0" smtClean="0"/>
              <a:t>3.1  Verkeer</a:t>
            </a:r>
            <a:endParaRPr lang="en-US" b="1" i="1"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lvl="0"/>
            <a:r>
              <a:rPr lang="nl-NL" dirty="0" smtClean="0"/>
              <a:t>Verkeersveiligheid </a:t>
            </a:r>
            <a:r>
              <a:rPr lang="nl-NL" dirty="0"/>
              <a:t>verbeteren voor verkeer Villigerveld richting Rijksweg.</a:t>
            </a:r>
            <a:endParaRPr lang="en-US" dirty="0"/>
          </a:p>
          <a:p>
            <a:pPr lvl="0"/>
            <a:r>
              <a:rPr lang="nl-NL" dirty="0"/>
              <a:t>Herinrichting </a:t>
            </a:r>
            <a:r>
              <a:rPr lang="nl-NL" dirty="0" smtClean="0"/>
              <a:t>Schandeloseweg: </a:t>
            </a:r>
            <a:r>
              <a:rPr lang="nl-NL" dirty="0">
                <a:solidFill>
                  <a:srgbClr val="0000FF"/>
                </a:solidFill>
              </a:rPr>
              <a:t>druppel stoep onlogisch en </a:t>
            </a:r>
            <a:r>
              <a:rPr lang="nl-NL" dirty="0" smtClean="0">
                <a:solidFill>
                  <a:srgbClr val="0000FF"/>
                </a:solidFill>
              </a:rPr>
              <a:t>gevaarlijk.</a:t>
            </a:r>
            <a:endParaRPr lang="en-US" dirty="0"/>
          </a:p>
          <a:p>
            <a:pPr lvl="0"/>
            <a:r>
              <a:rPr lang="nl-NL" dirty="0">
                <a:solidFill>
                  <a:srgbClr val="0000FF"/>
                </a:solidFill>
              </a:rPr>
              <a:t>Scootmobielroute</a:t>
            </a:r>
            <a:r>
              <a:rPr lang="nl-NL" dirty="0"/>
              <a:t> van Schandelo naar Velden is onlogisch. </a:t>
            </a:r>
          </a:p>
          <a:p>
            <a:r>
              <a:rPr lang="nl-NL" dirty="0" smtClean="0">
                <a:solidFill>
                  <a:srgbClr val="0000FF"/>
                </a:solidFill>
              </a:rPr>
              <a:t>Onverhard </a:t>
            </a:r>
            <a:r>
              <a:rPr lang="nl-NL" dirty="0">
                <a:solidFill>
                  <a:srgbClr val="0000FF"/>
                </a:solidFill>
              </a:rPr>
              <a:t>pad</a:t>
            </a:r>
            <a:r>
              <a:rPr lang="nl-NL" dirty="0"/>
              <a:t> </a:t>
            </a:r>
            <a:r>
              <a:rPr lang="nl-NL" dirty="0" smtClean="0"/>
              <a:t>Rijksweg naar Beatrixstraat. Duidelijk a</a:t>
            </a:r>
            <a:r>
              <a:rPr lang="nl-NL" dirty="0" smtClean="0">
                <a:solidFill>
                  <a:srgbClr val="0000FF"/>
                </a:solidFill>
              </a:rPr>
              <a:t>fsluiten</a:t>
            </a:r>
            <a:r>
              <a:rPr lang="nl-NL" dirty="0" smtClean="0"/>
              <a:t> voor auto’s, fietsers </a:t>
            </a:r>
            <a:r>
              <a:rPr lang="nl-NL" dirty="0"/>
              <a:t>moeten wel doorgang behouden.</a:t>
            </a:r>
            <a:endParaRPr lang="en-US" dirty="0"/>
          </a:p>
          <a:p>
            <a:pPr lvl="0"/>
            <a:r>
              <a:rPr lang="nl-NL" dirty="0" smtClean="0"/>
              <a:t>Vele </a:t>
            </a:r>
            <a:r>
              <a:rPr lang="nl-NL" dirty="0">
                <a:solidFill>
                  <a:srgbClr val="0000FF"/>
                </a:solidFill>
              </a:rPr>
              <a:t>door rood </a:t>
            </a:r>
            <a:r>
              <a:rPr lang="nl-NL" dirty="0" smtClean="0">
                <a:solidFill>
                  <a:srgbClr val="0000FF"/>
                </a:solidFill>
              </a:rPr>
              <a:t>rijden </a:t>
            </a:r>
            <a:r>
              <a:rPr lang="nl-NL" dirty="0"/>
              <a:t>op </a:t>
            </a:r>
            <a:r>
              <a:rPr lang="nl-NL" dirty="0" smtClean="0"/>
              <a:t>de Rijksweg levert </a:t>
            </a:r>
            <a:r>
              <a:rPr lang="nl-NL" dirty="0"/>
              <a:t>gevaarlijke situaties op. </a:t>
            </a:r>
            <a:r>
              <a:rPr lang="nl-NL" dirty="0" smtClean="0"/>
              <a:t>    </a:t>
            </a:r>
          </a:p>
          <a:p>
            <a:pPr lvl="0"/>
            <a:r>
              <a:rPr lang="nl-NL" dirty="0" smtClean="0"/>
              <a:t>Verlenging </a:t>
            </a:r>
            <a:r>
              <a:rPr lang="nl-NL" dirty="0"/>
              <a:t>voetpad rotonde tot aan Heideweg. Momenteel geen voetpad, waardoor voetgangers op het </a:t>
            </a:r>
            <a:r>
              <a:rPr lang="nl-NL" dirty="0" smtClean="0"/>
              <a:t>weg/fietspad </a:t>
            </a:r>
            <a:r>
              <a:rPr lang="nl-NL" dirty="0"/>
              <a:t>lopen</a:t>
            </a:r>
            <a:r>
              <a:rPr lang="nl-NL" dirty="0" smtClean="0"/>
              <a:t>. </a:t>
            </a:r>
            <a:endParaRPr lang="nl-NL" dirty="0"/>
          </a:p>
          <a:p>
            <a:pPr lvl="0"/>
            <a:r>
              <a:rPr lang="nl-NL" dirty="0" smtClean="0"/>
              <a:t>Hoeverstraat</a:t>
            </a:r>
            <a:r>
              <a:rPr lang="nl-NL" dirty="0" smtClean="0"/>
              <a:t>: </a:t>
            </a:r>
            <a:r>
              <a:rPr lang="nl-NL" dirty="0" smtClean="0"/>
              <a:t>gedeeltelijk eenrichtingsverkeer.</a:t>
            </a:r>
            <a:endParaRPr lang="en-US" dirty="0"/>
          </a:p>
          <a:p>
            <a:pPr lvl="0"/>
            <a:r>
              <a:rPr lang="nl-NL" dirty="0"/>
              <a:t>Voetgangersoversteek Fleuren </a:t>
            </a:r>
            <a:r>
              <a:rPr lang="nl-NL" dirty="0" smtClean="0"/>
              <a:t>en </a:t>
            </a:r>
            <a:r>
              <a:rPr lang="nl-NL" dirty="0"/>
              <a:t>de Sport </a:t>
            </a:r>
            <a:r>
              <a:rPr lang="nl-NL" dirty="0" smtClean="0"/>
              <a:t>met stoplicht</a:t>
            </a:r>
            <a:r>
              <a:rPr lang="nl-NL" dirty="0" smtClean="0"/>
              <a:t>.</a:t>
            </a:r>
            <a:endParaRPr lang="en-US" dirty="0"/>
          </a:p>
          <a:p>
            <a:pPr lvl="0"/>
            <a:r>
              <a:rPr lang="nl-NL" dirty="0">
                <a:solidFill>
                  <a:srgbClr val="0000FF"/>
                </a:solidFill>
              </a:rPr>
              <a:t>Parkeren op en rond de </a:t>
            </a:r>
            <a:r>
              <a:rPr lang="nl-NL" dirty="0" smtClean="0">
                <a:solidFill>
                  <a:srgbClr val="0000FF"/>
                </a:solidFill>
              </a:rPr>
              <a:t>Markt</a:t>
            </a:r>
            <a:r>
              <a:rPr lang="nl-NL" dirty="0"/>
              <a:t>: vaak te vol. </a:t>
            </a:r>
            <a:r>
              <a:rPr lang="nl-NL" dirty="0" smtClean="0"/>
              <a:t/>
            </a:r>
            <a:br>
              <a:rPr lang="nl-NL" dirty="0" smtClean="0"/>
            </a:br>
            <a:r>
              <a:rPr lang="nl-NL" dirty="0" smtClean="0"/>
              <a:t>Voorstel</a:t>
            </a:r>
            <a:r>
              <a:rPr lang="nl-NL" dirty="0"/>
              <a:t>: invoeren </a:t>
            </a:r>
            <a:r>
              <a:rPr lang="nl-NL" dirty="0" smtClean="0"/>
              <a:t>parkeerschijf;       </a:t>
            </a:r>
            <a:r>
              <a:rPr lang="nl-NL" sz="2900" dirty="0" smtClean="0"/>
              <a:t>-   P-tijd limiet</a:t>
            </a:r>
            <a:r>
              <a:rPr lang="nl-NL" sz="2900" dirty="0" smtClean="0"/>
              <a:t>.</a:t>
            </a:r>
            <a:endParaRPr lang="en-US" sz="2900" dirty="0">
              <a:solidFill>
                <a:schemeClr val="tx1">
                  <a:lumMod val="50000"/>
                  <a:lumOff val="50000"/>
                </a:schemeClr>
              </a:solidFill>
            </a:endParaRPr>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503506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nl-NL" b="1" i="1" dirty="0" smtClean="0"/>
              <a:t>3.2  Vervoer</a:t>
            </a:r>
            <a:endParaRPr lang="en-US" i="1" dirty="0"/>
          </a:p>
        </p:txBody>
      </p:sp>
      <p:sp>
        <p:nvSpPr>
          <p:cNvPr id="3" name="Content Placeholder 2"/>
          <p:cNvSpPr>
            <a:spLocks noGrp="1"/>
          </p:cNvSpPr>
          <p:nvPr>
            <p:ph idx="1"/>
          </p:nvPr>
        </p:nvSpPr>
        <p:spPr/>
        <p:txBody>
          <a:bodyPr>
            <a:normAutofit/>
          </a:bodyPr>
          <a:lstStyle/>
          <a:p>
            <a:pPr lvl="0"/>
            <a:endParaRPr lang="nl-NL" dirty="0" smtClean="0">
              <a:solidFill>
                <a:srgbClr val="0000FF"/>
              </a:solidFill>
            </a:endParaRPr>
          </a:p>
          <a:p>
            <a:pPr lvl="0">
              <a:buFont typeface="Wingdings" panose="05000000000000000000" pitchFamily="2" charset="2"/>
              <a:buChar char="v"/>
            </a:pPr>
            <a:r>
              <a:rPr lang="nl-NL" dirty="0" smtClean="0">
                <a:solidFill>
                  <a:srgbClr val="0000FF"/>
                </a:solidFill>
              </a:rPr>
              <a:t>Buurtvervoer.  </a:t>
            </a:r>
            <a:r>
              <a:rPr lang="nl-NL" dirty="0" smtClean="0"/>
              <a:t>Lokaal vervoer voor ouderen.</a:t>
            </a:r>
          </a:p>
          <a:p>
            <a:pPr lvl="0"/>
            <a:r>
              <a:rPr lang="nl-NL" dirty="0" smtClean="0">
                <a:solidFill>
                  <a:srgbClr val="0000FF"/>
                </a:solidFill>
              </a:rPr>
              <a:t>Verlichting </a:t>
            </a:r>
            <a:r>
              <a:rPr lang="nl-NL" dirty="0" smtClean="0">
                <a:solidFill>
                  <a:srgbClr val="0000FF"/>
                </a:solidFill>
              </a:rPr>
              <a:t>Rijksweg </a:t>
            </a:r>
            <a:r>
              <a:rPr lang="nl-NL" dirty="0" smtClean="0"/>
              <a:t>gepland </a:t>
            </a:r>
            <a:r>
              <a:rPr lang="nl-NL" dirty="0" smtClean="0"/>
              <a:t>voor medio </a:t>
            </a:r>
            <a:r>
              <a:rPr lang="nl-NL" dirty="0" smtClean="0"/>
              <a:t>2017</a:t>
            </a:r>
          </a:p>
          <a:p>
            <a:pPr lvl="0"/>
            <a:r>
              <a:rPr lang="nl-NL" dirty="0" smtClean="0">
                <a:solidFill>
                  <a:srgbClr val="0000FF"/>
                </a:solidFill>
              </a:rPr>
              <a:t>Fietsenstallingen </a:t>
            </a:r>
            <a:r>
              <a:rPr lang="nl-NL" dirty="0" smtClean="0"/>
              <a:t>bij bushaltes eveneens 2017.</a:t>
            </a:r>
            <a:endParaRPr lang="en-US" dirty="0"/>
          </a:p>
          <a:p>
            <a:endParaRPr lang="en-US" dirty="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4288111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nl-NL" b="1" dirty="0">
                <a:solidFill>
                  <a:srgbClr val="0000FF"/>
                </a:solidFill>
              </a:rPr>
              <a:t>4. (Gezondheid)Zorg en Welzijn</a:t>
            </a:r>
            <a:endParaRPr lang="en-US" b="1" dirty="0">
              <a:solidFill>
                <a:srgbClr val="0000FF"/>
              </a:solidFill>
            </a:endParaRPr>
          </a:p>
        </p:txBody>
      </p:sp>
      <p:sp>
        <p:nvSpPr>
          <p:cNvPr id="3" name="Content Placeholder 2"/>
          <p:cNvSpPr>
            <a:spLocks noGrp="1"/>
          </p:cNvSpPr>
          <p:nvPr>
            <p:ph idx="1"/>
          </p:nvPr>
        </p:nvSpPr>
        <p:spPr/>
        <p:txBody>
          <a:bodyPr/>
          <a:lstStyle/>
          <a:p>
            <a:pPr marL="0" indent="0">
              <a:buNone/>
            </a:pPr>
            <a:r>
              <a:rPr lang="nl-NL" b="1" i="1" dirty="0" smtClean="0"/>
              <a:t>4.1  (Gezondheid)Zorg</a:t>
            </a:r>
          </a:p>
          <a:p>
            <a:pPr marL="0" indent="0">
              <a:buNone/>
            </a:pPr>
            <a:r>
              <a:rPr lang="nl-NL" b="1" i="1" dirty="0" smtClean="0"/>
              <a:t>4.2  Welzijn</a:t>
            </a:r>
            <a:endParaRPr lang="en-US" b="1" i="1" dirty="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696856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pPr lvl="1" algn="ctr" rtl="0">
              <a:spcBef>
                <a:spcPct val="0"/>
              </a:spcBef>
            </a:pPr>
            <a:r>
              <a:rPr lang="nl-NL" sz="4400" b="1" i="1" dirty="0" smtClean="0">
                <a:latin typeface="+mj-lt"/>
              </a:rPr>
              <a:t>4.1  (Gezondheid)Zorg</a:t>
            </a:r>
            <a:endParaRPr lang="en-US" sz="4400" dirty="0">
              <a:latin typeface="+mj-lt"/>
            </a:endParaRPr>
          </a:p>
        </p:txBody>
      </p:sp>
      <p:sp>
        <p:nvSpPr>
          <p:cNvPr id="3" name="Content Placeholder 2"/>
          <p:cNvSpPr>
            <a:spLocks noGrp="1"/>
          </p:cNvSpPr>
          <p:nvPr>
            <p:ph idx="1"/>
          </p:nvPr>
        </p:nvSpPr>
        <p:spPr/>
        <p:txBody>
          <a:bodyPr>
            <a:normAutofit/>
          </a:bodyPr>
          <a:lstStyle/>
          <a:p>
            <a:pPr lvl="0"/>
            <a:r>
              <a:rPr lang="nl-NL" sz="3600" dirty="0" smtClean="0"/>
              <a:t>Multidisciplinair </a:t>
            </a:r>
            <a:r>
              <a:rPr lang="nl-NL" sz="3600" dirty="0" smtClean="0">
                <a:solidFill>
                  <a:srgbClr val="0000FF"/>
                </a:solidFill>
              </a:rPr>
              <a:t>Zorg/gezondheids-centrum</a:t>
            </a:r>
            <a:r>
              <a:rPr lang="nl-NL" sz="3600" dirty="0" smtClean="0"/>
              <a:t> in Velden.</a:t>
            </a:r>
            <a:r>
              <a:rPr lang="nl-NL" dirty="0" smtClean="0"/>
              <a:t/>
            </a:r>
            <a:br>
              <a:rPr lang="nl-NL" dirty="0" smtClean="0"/>
            </a:br>
            <a:r>
              <a:rPr lang="nl-NL" dirty="0" smtClean="0"/>
              <a:t>	</a:t>
            </a:r>
          </a:p>
          <a:p>
            <a:pPr lvl="0"/>
            <a:r>
              <a:rPr lang="nl-NL" sz="3600" dirty="0" smtClean="0"/>
              <a:t>Een </a:t>
            </a:r>
            <a:r>
              <a:rPr lang="nl-NL" sz="3600" dirty="0">
                <a:solidFill>
                  <a:srgbClr val="0000FF"/>
                </a:solidFill>
              </a:rPr>
              <a:t>dagvoorziening</a:t>
            </a:r>
            <a:r>
              <a:rPr lang="nl-NL" sz="3600" dirty="0"/>
              <a:t> of een andere </a:t>
            </a:r>
            <a:r>
              <a:rPr lang="nl-NL" sz="3600" dirty="0" smtClean="0"/>
              <a:t>opvangvoorziening </a:t>
            </a:r>
            <a:r>
              <a:rPr lang="nl-NL" sz="3600" dirty="0" smtClean="0">
                <a:solidFill>
                  <a:srgbClr val="0000FF"/>
                </a:solidFill>
              </a:rPr>
              <a:t>voor dementerenden</a:t>
            </a:r>
            <a:r>
              <a:rPr lang="nl-NL" sz="3600" dirty="0" smtClean="0">
                <a:solidFill>
                  <a:srgbClr val="0000FF"/>
                </a:solidFill>
              </a:rPr>
              <a:t>.</a:t>
            </a:r>
            <a:endParaRPr lang="nl-NL" sz="3600" dirty="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696897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r>
              <a:rPr lang="nl-NL" b="1" i="1" dirty="0"/>
              <a:t>4.2  </a:t>
            </a:r>
            <a:r>
              <a:rPr lang="nl-NL" b="1" i="1" dirty="0" smtClean="0"/>
              <a:t>Welzijn</a:t>
            </a:r>
            <a:endParaRPr lang="en-US" dirty="0"/>
          </a:p>
        </p:txBody>
      </p:sp>
      <p:sp>
        <p:nvSpPr>
          <p:cNvPr id="3" name="Content Placeholder 2"/>
          <p:cNvSpPr>
            <a:spLocks noGrp="1"/>
          </p:cNvSpPr>
          <p:nvPr>
            <p:ph idx="1"/>
          </p:nvPr>
        </p:nvSpPr>
        <p:spPr>
          <a:xfrm>
            <a:off x="457200" y="1600200"/>
            <a:ext cx="8229600" cy="4997152"/>
          </a:xfrm>
        </p:spPr>
        <p:txBody>
          <a:bodyPr>
            <a:normAutofit/>
          </a:bodyPr>
          <a:lstStyle/>
          <a:p>
            <a:pPr lvl="0">
              <a:buFont typeface="Wingdings" panose="05000000000000000000" pitchFamily="2" charset="2"/>
              <a:buChar char="v"/>
            </a:pPr>
            <a:r>
              <a:rPr lang="nl-NL" dirty="0" smtClean="0">
                <a:solidFill>
                  <a:srgbClr val="0000FF"/>
                </a:solidFill>
              </a:rPr>
              <a:t>Dagopvang </a:t>
            </a:r>
            <a:r>
              <a:rPr lang="nl-NL" dirty="0">
                <a:solidFill>
                  <a:srgbClr val="0000FF"/>
                </a:solidFill>
              </a:rPr>
              <a:t>voor </a:t>
            </a:r>
            <a:r>
              <a:rPr lang="nl-NL" u="sng" dirty="0"/>
              <a:t>alle</a:t>
            </a:r>
            <a:r>
              <a:rPr lang="nl-NL" dirty="0"/>
              <a:t> </a:t>
            </a:r>
            <a:r>
              <a:rPr lang="nl-NL" dirty="0" smtClean="0"/>
              <a:t>inwoners uit Velden</a:t>
            </a:r>
            <a:r>
              <a:rPr lang="nl-NL" dirty="0"/>
              <a:t>.</a:t>
            </a:r>
            <a:r>
              <a:rPr lang="nl-NL" dirty="0" smtClean="0"/>
              <a:t> </a:t>
            </a:r>
            <a:r>
              <a:rPr lang="nl-NL" dirty="0" smtClean="0"/>
              <a:t/>
            </a:r>
            <a:br>
              <a:rPr lang="nl-NL" dirty="0" smtClean="0"/>
            </a:br>
            <a:r>
              <a:rPr lang="nl-NL" dirty="0" smtClean="0">
                <a:solidFill>
                  <a:srgbClr val="0000FF"/>
                </a:solidFill>
              </a:rPr>
              <a:t>Jong </a:t>
            </a:r>
            <a:r>
              <a:rPr lang="nl-NL" dirty="0">
                <a:solidFill>
                  <a:srgbClr val="0000FF"/>
                </a:solidFill>
              </a:rPr>
              <a:t>en </a:t>
            </a:r>
            <a:r>
              <a:rPr lang="nl-NL" dirty="0" smtClean="0">
                <a:solidFill>
                  <a:srgbClr val="0000FF"/>
                </a:solidFill>
              </a:rPr>
              <a:t>oud</a:t>
            </a:r>
            <a:r>
              <a:rPr lang="nl-NL" dirty="0" smtClean="0"/>
              <a:t>. </a:t>
            </a:r>
          </a:p>
          <a:p>
            <a:pPr lvl="0"/>
            <a:r>
              <a:rPr lang="nl-NL" dirty="0" smtClean="0"/>
              <a:t>Meer </a:t>
            </a:r>
            <a:r>
              <a:rPr lang="nl-NL" dirty="0"/>
              <a:t>aandacht </a:t>
            </a:r>
            <a:r>
              <a:rPr lang="nl-NL" dirty="0" smtClean="0"/>
              <a:t>voor </a:t>
            </a:r>
            <a:r>
              <a:rPr lang="nl-NL" dirty="0" smtClean="0">
                <a:solidFill>
                  <a:srgbClr val="0000FF"/>
                </a:solidFill>
              </a:rPr>
              <a:t>eenzaamheid</a:t>
            </a:r>
            <a:r>
              <a:rPr lang="nl-NL" dirty="0"/>
              <a:t>.</a:t>
            </a:r>
          </a:p>
          <a:p>
            <a:r>
              <a:rPr lang="nl-NL" dirty="0" smtClean="0"/>
              <a:t>Er </a:t>
            </a:r>
            <a:r>
              <a:rPr lang="nl-NL" dirty="0"/>
              <a:t>dient een </a:t>
            </a:r>
            <a:r>
              <a:rPr lang="nl-NL" dirty="0">
                <a:solidFill>
                  <a:srgbClr val="0000FF"/>
                </a:solidFill>
              </a:rPr>
              <a:t>structurele communicatie</a:t>
            </a:r>
            <a:r>
              <a:rPr lang="nl-NL" dirty="0"/>
              <a:t> te komen </a:t>
            </a:r>
            <a:r>
              <a:rPr lang="nl-NL" dirty="0">
                <a:solidFill>
                  <a:srgbClr val="0000FF"/>
                </a:solidFill>
              </a:rPr>
              <a:t>met het </a:t>
            </a:r>
            <a:r>
              <a:rPr lang="nl-NL" dirty="0" smtClean="0">
                <a:solidFill>
                  <a:srgbClr val="0000FF"/>
                </a:solidFill>
              </a:rPr>
              <a:t>Huis vd Wijk</a:t>
            </a:r>
            <a:r>
              <a:rPr lang="nl-NL" dirty="0" smtClean="0"/>
              <a:t>. </a:t>
            </a:r>
            <a:endParaRPr lang="nl-NL"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987302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normAutofit fontScale="90000"/>
          </a:bodyPr>
          <a:lstStyle/>
          <a:p>
            <a:r>
              <a:rPr lang="nl-NL" b="1" dirty="0">
                <a:solidFill>
                  <a:srgbClr val="0000FF"/>
                </a:solidFill>
              </a:rPr>
              <a:t>5. Werken, ondernemen en </a:t>
            </a:r>
            <a:r>
              <a:rPr lang="nl-NL" b="1" dirty="0" smtClean="0">
                <a:solidFill>
                  <a:srgbClr val="0000FF"/>
                </a:solidFill>
              </a:rPr>
              <a:t>voorzieningen</a:t>
            </a:r>
            <a:endParaRPr lang="en-US" b="1" dirty="0">
              <a:solidFill>
                <a:srgbClr val="0000FF"/>
              </a:solidFill>
            </a:endParaRPr>
          </a:p>
        </p:txBody>
      </p:sp>
      <p:sp>
        <p:nvSpPr>
          <p:cNvPr id="3" name="Content Placeholder 2"/>
          <p:cNvSpPr>
            <a:spLocks noGrp="1"/>
          </p:cNvSpPr>
          <p:nvPr>
            <p:ph idx="1"/>
          </p:nvPr>
        </p:nvSpPr>
        <p:spPr/>
        <p:txBody>
          <a:bodyPr/>
          <a:lstStyle/>
          <a:p>
            <a:pPr marL="0" indent="0">
              <a:buNone/>
            </a:pPr>
            <a:r>
              <a:rPr lang="nl-NL" b="1" i="1" dirty="0" smtClean="0"/>
              <a:t>5.1 Werken </a:t>
            </a:r>
          </a:p>
          <a:p>
            <a:pPr marL="0" indent="0">
              <a:buNone/>
            </a:pPr>
            <a:r>
              <a:rPr lang="nl-NL" b="1" i="1" dirty="0" smtClean="0"/>
              <a:t>5.2 Ondernemen </a:t>
            </a:r>
          </a:p>
          <a:p>
            <a:pPr marL="0" indent="0">
              <a:buNone/>
            </a:pPr>
            <a:r>
              <a:rPr lang="nl-NL" b="1" i="1" dirty="0" smtClean="0"/>
              <a:t>5.3 Voorzieningen</a:t>
            </a:r>
            <a:endParaRPr lang="en-US" b="1" i="1" dirty="0" smtClean="0"/>
          </a:p>
          <a:p>
            <a:endParaRPr lang="en-US" i="1" dirty="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836675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normAutofit fontScale="90000"/>
          </a:bodyPr>
          <a:lstStyle/>
          <a:p>
            <a:pPr lvl="0"/>
            <a:r>
              <a:rPr lang="nl-NL" b="1" dirty="0" smtClean="0">
                <a:solidFill>
                  <a:srgbClr val="0000FF"/>
                </a:solidFill>
              </a:rPr>
              <a:t>1. Wonen</a:t>
            </a:r>
            <a:r>
              <a:rPr lang="nl-NL" b="1" dirty="0">
                <a:solidFill>
                  <a:srgbClr val="0000FF"/>
                </a:solidFill>
              </a:rPr>
              <a:t>, Woonomgeving en </a:t>
            </a:r>
            <a:r>
              <a:rPr lang="nl-NL" b="1" dirty="0" smtClean="0">
                <a:solidFill>
                  <a:srgbClr val="0000FF"/>
                </a:solidFill>
              </a:rPr>
              <a:t>Buitengebied</a:t>
            </a:r>
            <a:endParaRPr lang="en-US" b="1" dirty="0"/>
          </a:p>
        </p:txBody>
      </p:sp>
      <p:sp>
        <p:nvSpPr>
          <p:cNvPr id="3" name="Content Placeholder 2"/>
          <p:cNvSpPr>
            <a:spLocks noGrp="1"/>
          </p:cNvSpPr>
          <p:nvPr>
            <p:ph idx="1"/>
          </p:nvPr>
        </p:nvSpPr>
        <p:spPr/>
        <p:txBody>
          <a:bodyPr/>
          <a:lstStyle/>
          <a:p>
            <a:pPr marL="0" lvl="0" indent="0">
              <a:buSzPct val="100000"/>
              <a:buNone/>
            </a:pPr>
            <a:r>
              <a:rPr lang="nl-NL" b="1" i="1" dirty="0" smtClean="0"/>
              <a:t>1.1  Wonen</a:t>
            </a:r>
          </a:p>
          <a:p>
            <a:pPr marL="0" lvl="0" indent="0">
              <a:buSzPct val="100000"/>
              <a:buNone/>
            </a:pPr>
            <a:r>
              <a:rPr lang="nl-NL" b="1" i="1" dirty="0" smtClean="0"/>
              <a:t>1.2  Woonomgeving</a:t>
            </a:r>
          </a:p>
          <a:p>
            <a:pPr marL="0" lvl="0" indent="0">
              <a:buSzPct val="100000"/>
              <a:buNone/>
            </a:pPr>
            <a:r>
              <a:rPr lang="nl-NL" b="1" i="1" dirty="0" smtClean="0"/>
              <a:t>1.3  Buitengebied</a:t>
            </a:r>
            <a:endParaRPr lang="en-US" b="1" i="1" dirty="0"/>
          </a:p>
        </p:txBody>
      </p:sp>
      <p:sp>
        <p:nvSpPr>
          <p:cNvPr id="4" name="Date Placeholder 3"/>
          <p:cNvSpPr>
            <a:spLocks noGrp="1"/>
          </p:cNvSpPr>
          <p:nvPr>
            <p:ph type="dt" sz="half" idx="10"/>
          </p:nvPr>
        </p:nvSpPr>
        <p:spPr/>
        <p:txBody>
          <a:bodyPr/>
          <a:lstStyle/>
          <a:p>
            <a:r>
              <a:rPr lang="en-US" smtClean="0"/>
              <a:t>14.maart.2017</a:t>
            </a:r>
            <a:endParaRPr lang="nl-NL" dirty="0"/>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927595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a:bodyPr>
          <a:lstStyle/>
          <a:p>
            <a:r>
              <a:rPr lang="nl-NL" b="1" i="1" dirty="0"/>
              <a:t>5.1 Werken </a:t>
            </a:r>
            <a:endParaRPr lang="en-US" dirty="0"/>
          </a:p>
        </p:txBody>
      </p:sp>
      <p:sp>
        <p:nvSpPr>
          <p:cNvPr id="3" name="Content Placeholder 2"/>
          <p:cNvSpPr>
            <a:spLocks noGrp="1"/>
          </p:cNvSpPr>
          <p:nvPr>
            <p:ph idx="1"/>
          </p:nvPr>
        </p:nvSpPr>
        <p:spPr>
          <a:xfrm>
            <a:off x="457200" y="1600200"/>
            <a:ext cx="8147248" cy="4525963"/>
          </a:xfrm>
        </p:spPr>
        <p:txBody>
          <a:bodyPr>
            <a:normAutofit/>
          </a:bodyPr>
          <a:lstStyle/>
          <a:p>
            <a:pPr lvl="0"/>
            <a:r>
              <a:rPr lang="nl-NL" sz="2800" dirty="0">
                <a:solidFill>
                  <a:srgbClr val="0000FF"/>
                </a:solidFill>
              </a:rPr>
              <a:t>Balans houden </a:t>
            </a:r>
            <a:r>
              <a:rPr lang="nl-NL" sz="2800" dirty="0"/>
              <a:t>tussen leefbaarheid, </a:t>
            </a:r>
            <a:r>
              <a:rPr lang="nl-NL" sz="2800" dirty="0" smtClean="0"/>
              <a:t>ondernemen </a:t>
            </a:r>
            <a:r>
              <a:rPr lang="nl-NL" sz="2800" dirty="0"/>
              <a:t>en werkgelegenheid</a:t>
            </a:r>
            <a:r>
              <a:rPr lang="nl-NL" sz="2800" dirty="0" smtClean="0"/>
              <a:t>.</a:t>
            </a:r>
          </a:p>
          <a:p>
            <a:pPr lvl="0"/>
            <a:r>
              <a:rPr lang="nl-NL" sz="2800" dirty="0" smtClean="0"/>
              <a:t>De </a:t>
            </a:r>
            <a:r>
              <a:rPr lang="nl-NL" sz="2800" dirty="0">
                <a:solidFill>
                  <a:srgbClr val="0000FF"/>
                </a:solidFill>
              </a:rPr>
              <a:t>ondernemers dragen bij </a:t>
            </a:r>
            <a:r>
              <a:rPr lang="nl-NL" sz="2800" dirty="0"/>
              <a:t>aan leefbaarheid, zorgen voor vitaliteit en </a:t>
            </a:r>
            <a:r>
              <a:rPr lang="nl-NL" sz="2800" dirty="0" smtClean="0"/>
              <a:t>werkgelegenheid.</a:t>
            </a:r>
          </a:p>
          <a:p>
            <a:r>
              <a:rPr lang="nl-NL" sz="2800" dirty="0" smtClean="0"/>
              <a:t>Is </a:t>
            </a:r>
            <a:r>
              <a:rPr lang="nl-NL" sz="2800" dirty="0" smtClean="0"/>
              <a:t>de </a:t>
            </a:r>
            <a:r>
              <a:rPr lang="nl-NL" sz="2800" dirty="0" smtClean="0">
                <a:solidFill>
                  <a:srgbClr val="0000FF"/>
                </a:solidFill>
              </a:rPr>
              <a:t>zorgsector een groeiende </a:t>
            </a:r>
            <a:r>
              <a:rPr lang="nl-NL" sz="2800" dirty="0" smtClean="0"/>
              <a:t>werkgever</a:t>
            </a:r>
            <a:r>
              <a:rPr lang="nl-NL" sz="2800" dirty="0" smtClean="0"/>
              <a:t>?</a:t>
            </a:r>
            <a:endParaRPr lang="nl-NL" sz="2800" dirty="0" smtClean="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982773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a:bodyPr>
          <a:lstStyle/>
          <a:p>
            <a:r>
              <a:rPr lang="nl-NL" b="1" i="1" dirty="0"/>
              <a:t>5.2 Ondernemen </a:t>
            </a:r>
            <a:endParaRPr lang="en-US" dirty="0"/>
          </a:p>
        </p:txBody>
      </p:sp>
      <p:sp>
        <p:nvSpPr>
          <p:cNvPr id="3" name="Content Placeholder 2"/>
          <p:cNvSpPr>
            <a:spLocks noGrp="1"/>
          </p:cNvSpPr>
          <p:nvPr>
            <p:ph idx="1"/>
          </p:nvPr>
        </p:nvSpPr>
        <p:spPr/>
        <p:txBody>
          <a:bodyPr>
            <a:normAutofit/>
          </a:bodyPr>
          <a:lstStyle/>
          <a:p>
            <a:r>
              <a:rPr lang="nl-NL" dirty="0" smtClean="0">
                <a:solidFill>
                  <a:srgbClr val="0000FF"/>
                </a:solidFill>
              </a:rPr>
              <a:t>Bereikbaarheid</a:t>
            </a:r>
            <a:r>
              <a:rPr lang="nl-NL" dirty="0" smtClean="0"/>
              <a:t> </a:t>
            </a:r>
            <a:r>
              <a:rPr lang="nl-NL" dirty="0"/>
              <a:t>van het </a:t>
            </a:r>
            <a:r>
              <a:rPr lang="nl-NL" dirty="0" smtClean="0"/>
              <a:t>landbouw-ontwikkelingsgebied </a:t>
            </a:r>
            <a:r>
              <a:rPr lang="nl-NL" dirty="0"/>
              <a:t>in </a:t>
            </a:r>
            <a:r>
              <a:rPr lang="nl-NL" dirty="0" smtClean="0"/>
              <a:t>Schandelo.</a:t>
            </a:r>
          </a:p>
          <a:p>
            <a:pPr lvl="0"/>
            <a:r>
              <a:rPr lang="nl-NL" dirty="0" smtClean="0"/>
              <a:t>Gemeente </a:t>
            </a:r>
            <a:r>
              <a:rPr lang="nl-NL" dirty="0" smtClean="0"/>
              <a:t>moet </a:t>
            </a:r>
            <a:r>
              <a:rPr lang="nl-NL" dirty="0"/>
              <a:t>zich beter </a:t>
            </a:r>
            <a:r>
              <a:rPr lang="nl-NL" dirty="0" smtClean="0"/>
              <a:t>inleven </a:t>
            </a:r>
            <a:r>
              <a:rPr lang="nl-NL" dirty="0"/>
              <a:t>in de </a:t>
            </a:r>
            <a:r>
              <a:rPr lang="nl-NL" dirty="0">
                <a:solidFill>
                  <a:srgbClr val="0000FF"/>
                </a:solidFill>
              </a:rPr>
              <a:t>behoeften en wensen van de kleine </a:t>
            </a:r>
            <a:r>
              <a:rPr lang="nl-NL" dirty="0" smtClean="0">
                <a:solidFill>
                  <a:srgbClr val="0000FF"/>
                </a:solidFill>
              </a:rPr>
              <a:t>kernen</a:t>
            </a:r>
            <a:r>
              <a:rPr lang="nl-NL" dirty="0" smtClean="0"/>
              <a:t>.</a:t>
            </a:r>
          </a:p>
          <a:p>
            <a:r>
              <a:rPr lang="nl-NL" dirty="0" smtClean="0"/>
              <a:t>Hoe kan </a:t>
            </a:r>
            <a:r>
              <a:rPr lang="nl-NL" dirty="0" smtClean="0"/>
              <a:t>Velden </a:t>
            </a:r>
            <a:r>
              <a:rPr lang="nl-NL" dirty="0" smtClean="0">
                <a:solidFill>
                  <a:srgbClr val="0000FF"/>
                </a:solidFill>
              </a:rPr>
              <a:t>toeristisch</a:t>
            </a:r>
            <a:r>
              <a:rPr lang="nl-NL" dirty="0" smtClean="0"/>
              <a:t> meer </a:t>
            </a:r>
            <a:r>
              <a:rPr lang="nl-NL" dirty="0"/>
              <a:t>meeliften op </a:t>
            </a:r>
            <a:r>
              <a:rPr lang="nl-NL" dirty="0" smtClean="0"/>
              <a:t>erkenning van </a:t>
            </a:r>
            <a:r>
              <a:rPr lang="nl-NL" dirty="0"/>
              <a:t>Nationaal </a:t>
            </a:r>
            <a:r>
              <a:rPr lang="nl-NL" dirty="0" smtClean="0"/>
              <a:t>Park Maasduinen? </a:t>
            </a:r>
          </a:p>
          <a:p>
            <a:r>
              <a:rPr lang="nl-NL" dirty="0"/>
              <a:t>Betrek ondernemers bij </a:t>
            </a:r>
            <a:r>
              <a:rPr lang="nl-NL" dirty="0">
                <a:solidFill>
                  <a:srgbClr val="0000FF"/>
                </a:solidFill>
              </a:rPr>
              <a:t>ontwikkeling van Maasoevers</a:t>
            </a:r>
            <a:r>
              <a:rPr lang="nl-NL" dirty="0"/>
              <a:t> Velden.</a:t>
            </a:r>
            <a:endParaRPr lang="en-US" dirty="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625444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a:bodyPr>
          <a:lstStyle/>
          <a:p>
            <a:r>
              <a:rPr lang="nl-NL" b="1" i="1" dirty="0"/>
              <a:t>5.3 </a:t>
            </a:r>
            <a:r>
              <a:rPr lang="nl-NL" b="1" i="1" dirty="0" smtClean="0"/>
              <a:t>Voorzieningen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nl-NL" dirty="0"/>
              <a:t>Investeer in </a:t>
            </a:r>
            <a:r>
              <a:rPr lang="nl-NL" dirty="0">
                <a:solidFill>
                  <a:srgbClr val="0000FF"/>
                </a:solidFill>
              </a:rPr>
              <a:t>betere samenwerking </a:t>
            </a:r>
            <a:r>
              <a:rPr lang="nl-NL" dirty="0"/>
              <a:t>tussen dorp (inclusief </a:t>
            </a:r>
            <a:r>
              <a:rPr lang="nl-NL" dirty="0" smtClean="0"/>
              <a:t>ondernemers - SALVO), </a:t>
            </a:r>
            <a:r>
              <a:rPr lang="nl-NL" dirty="0"/>
              <a:t>gemeente en woningstichting. </a:t>
            </a:r>
            <a:endParaRPr lang="nl-NL" dirty="0" smtClean="0"/>
          </a:p>
          <a:p>
            <a:r>
              <a:rPr lang="nl-NL" dirty="0" smtClean="0">
                <a:solidFill>
                  <a:srgbClr val="0000FF"/>
                </a:solidFill>
              </a:rPr>
              <a:t>Duurzaamheidscollectieven</a:t>
            </a:r>
            <a:r>
              <a:rPr lang="nl-NL" dirty="0" smtClean="0"/>
              <a:t> m.b.t. </a:t>
            </a:r>
            <a:r>
              <a:rPr lang="nl-NL" dirty="0"/>
              <a:t>e</a:t>
            </a:r>
            <a:r>
              <a:rPr lang="nl-NL" dirty="0" smtClean="0"/>
              <a:t>nergievoorziening. Is hier animo voor?</a:t>
            </a:r>
            <a:endParaRPr lang="nl-NL" dirty="0" smtClean="0"/>
          </a:p>
          <a:p>
            <a:r>
              <a:rPr lang="nl-NL" dirty="0" smtClean="0"/>
              <a:t>Samenwerkingsverbanden t.b.v. </a:t>
            </a:r>
            <a:r>
              <a:rPr lang="nl-NL" dirty="0" smtClean="0">
                <a:solidFill>
                  <a:srgbClr val="0000FF"/>
                </a:solidFill>
              </a:rPr>
              <a:t>alternatieve </a:t>
            </a:r>
            <a:r>
              <a:rPr lang="nl-NL" dirty="0" smtClean="0">
                <a:solidFill>
                  <a:srgbClr val="0000FF"/>
                </a:solidFill>
              </a:rPr>
              <a:t>woonvoorzieningen</a:t>
            </a:r>
            <a:r>
              <a:rPr lang="nl-NL" dirty="0" smtClean="0"/>
              <a:t>. Interesse?</a:t>
            </a:r>
            <a:endParaRPr lang="en-US" dirty="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501740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1143000"/>
          </a:xfrm>
          <a:solidFill>
            <a:schemeClr val="accent5">
              <a:lumMod val="20000"/>
              <a:lumOff val="80000"/>
            </a:schemeClr>
          </a:solidFill>
        </p:spPr>
        <p:txBody>
          <a:bodyPr>
            <a:normAutofit/>
          </a:bodyPr>
          <a:lstStyle/>
          <a:p>
            <a:r>
              <a:rPr lang="nl-NL" b="1" i="1" dirty="0" smtClean="0"/>
              <a:t>1.1 Wonen</a:t>
            </a:r>
            <a:endParaRPr lang="en-US" dirty="0"/>
          </a:p>
        </p:txBody>
      </p:sp>
      <p:sp>
        <p:nvSpPr>
          <p:cNvPr id="3" name="Content Placeholder 2"/>
          <p:cNvSpPr>
            <a:spLocks noGrp="1"/>
          </p:cNvSpPr>
          <p:nvPr>
            <p:ph idx="1"/>
          </p:nvPr>
        </p:nvSpPr>
        <p:spPr>
          <a:xfrm>
            <a:off x="-36512" y="1600200"/>
            <a:ext cx="9433048" cy="4997152"/>
          </a:xfrm>
        </p:spPr>
        <p:txBody>
          <a:bodyPr>
            <a:normAutofit/>
          </a:bodyPr>
          <a:lstStyle/>
          <a:p>
            <a:pPr>
              <a:buFont typeface="Wingdings" panose="05000000000000000000" pitchFamily="2" charset="2"/>
              <a:buChar char="v"/>
            </a:pPr>
            <a:r>
              <a:rPr lang="nl-NL" sz="3000" b="1" dirty="0" smtClean="0">
                <a:solidFill>
                  <a:srgbClr val="0000FF"/>
                </a:solidFill>
              </a:rPr>
              <a:t>Formeer Werkgroep t.b.v. </a:t>
            </a:r>
            <a:r>
              <a:rPr lang="nl-NL" sz="3000" b="1" dirty="0" smtClean="0">
                <a:solidFill>
                  <a:srgbClr val="0000FF"/>
                </a:solidFill>
              </a:rPr>
              <a:t>woonbehoeftenonderzoek</a:t>
            </a:r>
            <a:endParaRPr lang="nl-NL" sz="3000" b="1" dirty="0" smtClean="0">
              <a:solidFill>
                <a:srgbClr val="0000FF"/>
              </a:solidFill>
            </a:endParaRPr>
          </a:p>
          <a:p>
            <a:pPr lvl="1">
              <a:buFont typeface="Arial" panose="020B0604020202020204" pitchFamily="34" charset="0"/>
              <a:buChar char="•"/>
            </a:pPr>
            <a:r>
              <a:rPr lang="nl-NL" sz="2600" dirty="0"/>
              <a:t>Neem </a:t>
            </a:r>
            <a:r>
              <a:rPr lang="nl-NL" sz="2600" dirty="0" smtClean="0">
                <a:solidFill>
                  <a:srgbClr val="0000FF"/>
                </a:solidFill>
              </a:rPr>
              <a:t>uitkomsten </a:t>
            </a:r>
            <a:r>
              <a:rPr lang="nl-NL" sz="2600" dirty="0">
                <a:solidFill>
                  <a:srgbClr val="0000FF"/>
                </a:solidFill>
              </a:rPr>
              <a:t>WoonWenz-onderzoek </a:t>
            </a:r>
            <a:r>
              <a:rPr lang="nl-NL" sz="2600" dirty="0" smtClean="0"/>
              <a:t>als uitgangspunt. </a:t>
            </a:r>
            <a:endParaRPr lang="nl-NL" sz="2600" dirty="0" smtClean="0"/>
          </a:p>
          <a:p>
            <a:pPr lvl="1">
              <a:buFont typeface="Arial" panose="020B0604020202020204" pitchFamily="34" charset="0"/>
              <a:buChar char="•"/>
            </a:pPr>
            <a:r>
              <a:rPr lang="nl-NL" sz="2600" dirty="0"/>
              <a:t>Zijn er genoeg </a:t>
            </a:r>
            <a:r>
              <a:rPr lang="nl-NL" sz="2600" dirty="0">
                <a:solidFill>
                  <a:srgbClr val="0000FF"/>
                </a:solidFill>
              </a:rPr>
              <a:t>betaalbare</a:t>
            </a:r>
            <a:r>
              <a:rPr lang="nl-NL" sz="2600" dirty="0"/>
              <a:t> woonmogelijkheden voor starters?</a:t>
            </a:r>
          </a:p>
          <a:p>
            <a:pPr lvl="1">
              <a:buFont typeface="Arial" panose="020B0604020202020204" pitchFamily="34" charset="0"/>
              <a:buChar char="•"/>
            </a:pPr>
            <a:r>
              <a:rPr lang="nl-NL" sz="2600" dirty="0" smtClean="0"/>
              <a:t>Voldoende </a:t>
            </a:r>
            <a:r>
              <a:rPr lang="nl-NL" sz="2600" dirty="0">
                <a:solidFill>
                  <a:srgbClr val="0000FF"/>
                </a:solidFill>
              </a:rPr>
              <a:t>variatie</a:t>
            </a:r>
            <a:r>
              <a:rPr lang="nl-NL" sz="2600" dirty="0"/>
              <a:t> in huur/ koop/ huizen/ appartementen.</a:t>
            </a:r>
          </a:p>
          <a:p>
            <a:pPr lvl="1">
              <a:buFont typeface="Arial" panose="020B0604020202020204" pitchFamily="34" charset="0"/>
              <a:buChar char="•"/>
            </a:pPr>
            <a:r>
              <a:rPr lang="nl-NL" sz="2600" dirty="0" smtClean="0"/>
              <a:t>Anticipeer </a:t>
            </a:r>
            <a:r>
              <a:rPr lang="nl-NL" sz="2600" dirty="0"/>
              <a:t>op de </a:t>
            </a:r>
            <a:r>
              <a:rPr lang="nl-NL" sz="2600" dirty="0" smtClean="0">
                <a:solidFill>
                  <a:srgbClr val="0000FF"/>
                </a:solidFill>
              </a:rPr>
              <a:t>vergrijzing</a:t>
            </a:r>
            <a:r>
              <a:rPr lang="nl-NL" sz="2600" dirty="0" smtClean="0"/>
              <a:t>, </a:t>
            </a:r>
            <a:r>
              <a:rPr lang="nl-NL" sz="2600" dirty="0" smtClean="0"/>
              <a:t>maar vergeet starters niet. </a:t>
            </a:r>
            <a:r>
              <a:rPr lang="nl-NL" sz="2600" dirty="0" smtClean="0">
                <a:solidFill>
                  <a:srgbClr val="0000FF"/>
                </a:solidFill>
              </a:rPr>
              <a:t>Bevorder doorstroom</a:t>
            </a:r>
            <a:r>
              <a:rPr lang="nl-NL" sz="2600" dirty="0" smtClean="0"/>
              <a:t>. Houd balans</a:t>
            </a:r>
            <a:r>
              <a:rPr lang="nl-NL" sz="2600" dirty="0" smtClean="0"/>
              <a:t>.</a:t>
            </a:r>
            <a:endParaRPr lang="nl-NL" sz="2600" dirty="0" smtClean="0"/>
          </a:p>
        </p:txBody>
      </p:sp>
      <p:sp>
        <p:nvSpPr>
          <p:cNvPr id="4" name="Date Placeholder 3"/>
          <p:cNvSpPr>
            <a:spLocks noGrp="1"/>
          </p:cNvSpPr>
          <p:nvPr>
            <p:ph type="dt" sz="half" idx="10"/>
          </p:nvPr>
        </p:nvSpPr>
        <p:spPr/>
        <p:txBody>
          <a:bodyPr/>
          <a:lstStyle/>
          <a:p>
            <a:r>
              <a:rPr lang="en-US" smtClean="0"/>
              <a:t>14.maart.2017</a:t>
            </a:r>
            <a:endParaRPr lang="nl-NL" dirty="0"/>
          </a:p>
        </p:txBody>
      </p:sp>
      <p:sp>
        <p:nvSpPr>
          <p:cNvPr id="5" name="Footer Placeholder 4"/>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119433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a:bodyPr>
          <a:lstStyle/>
          <a:p>
            <a:r>
              <a:rPr lang="nl-NL" b="1" i="1" dirty="0" smtClean="0"/>
              <a:t>1.2 Woonomgeving</a:t>
            </a:r>
            <a:endParaRPr lang="en-US" dirty="0"/>
          </a:p>
        </p:txBody>
      </p:sp>
      <p:sp>
        <p:nvSpPr>
          <p:cNvPr id="3" name="Content Placeholder 2"/>
          <p:cNvSpPr>
            <a:spLocks noGrp="1"/>
          </p:cNvSpPr>
          <p:nvPr>
            <p:ph idx="1"/>
          </p:nvPr>
        </p:nvSpPr>
        <p:spPr>
          <a:xfrm>
            <a:off x="457200" y="1440160"/>
            <a:ext cx="8507288" cy="5517232"/>
          </a:xfrm>
        </p:spPr>
        <p:txBody>
          <a:bodyPr>
            <a:normAutofit/>
          </a:bodyPr>
          <a:lstStyle/>
          <a:p>
            <a:pPr lvl="0"/>
            <a:r>
              <a:rPr lang="nl-NL" dirty="0" smtClean="0">
                <a:solidFill>
                  <a:srgbClr val="0000FF"/>
                </a:solidFill>
              </a:rPr>
              <a:t>Scheiding </a:t>
            </a:r>
            <a:r>
              <a:rPr lang="nl-NL" dirty="0">
                <a:solidFill>
                  <a:srgbClr val="0000FF"/>
                </a:solidFill>
              </a:rPr>
              <a:t>hemelwater van afvalwater. </a:t>
            </a:r>
            <a:endParaRPr lang="nl-NL" dirty="0" smtClean="0">
              <a:solidFill>
                <a:srgbClr val="0000FF"/>
              </a:solidFill>
            </a:endParaRPr>
          </a:p>
          <a:p>
            <a:pPr lvl="0"/>
            <a:endParaRPr lang="nl-NL" dirty="0" smtClean="0">
              <a:solidFill>
                <a:srgbClr val="0000FF"/>
              </a:solidFill>
            </a:endParaRPr>
          </a:p>
          <a:p>
            <a:pPr lvl="0"/>
            <a:r>
              <a:rPr lang="nl-NL" dirty="0" smtClean="0">
                <a:solidFill>
                  <a:srgbClr val="0000FF"/>
                </a:solidFill>
              </a:rPr>
              <a:t>Jeu </a:t>
            </a:r>
            <a:r>
              <a:rPr lang="nl-NL" dirty="0">
                <a:solidFill>
                  <a:srgbClr val="0000FF"/>
                </a:solidFill>
              </a:rPr>
              <a:t>de boules baan </a:t>
            </a:r>
            <a:r>
              <a:rPr lang="nl-NL" dirty="0"/>
              <a:t>is slecht </a:t>
            </a:r>
            <a:r>
              <a:rPr lang="nl-NL" dirty="0">
                <a:solidFill>
                  <a:srgbClr val="0000FF"/>
                </a:solidFill>
              </a:rPr>
              <a:t>bereikbaar</a:t>
            </a:r>
            <a:r>
              <a:rPr lang="nl-NL" dirty="0"/>
              <a:t> / vindbaar </a:t>
            </a:r>
            <a:r>
              <a:rPr lang="nl-NL" dirty="0">
                <a:solidFill>
                  <a:srgbClr val="0000FF"/>
                </a:solidFill>
              </a:rPr>
              <a:t>voor de hulpdiensten</a:t>
            </a:r>
            <a:r>
              <a:rPr lang="nl-NL" dirty="0" smtClean="0"/>
              <a:t>.</a:t>
            </a:r>
          </a:p>
          <a:p>
            <a:pPr lvl="0"/>
            <a:endParaRPr lang="nl-NL" dirty="0" smtClean="0"/>
          </a:p>
          <a:p>
            <a:pPr lvl="0">
              <a:buFont typeface="Wingdings" panose="05000000000000000000" pitchFamily="2" charset="2"/>
              <a:buChar char="v"/>
            </a:pPr>
            <a:r>
              <a:rPr lang="nl-NL" dirty="0" smtClean="0">
                <a:solidFill>
                  <a:srgbClr val="0000FF"/>
                </a:solidFill>
              </a:rPr>
              <a:t>Zwerfafval </a:t>
            </a:r>
            <a:r>
              <a:rPr lang="nl-NL" dirty="0" smtClean="0">
                <a:solidFill>
                  <a:srgbClr val="0000FF"/>
                </a:solidFill>
              </a:rPr>
              <a:t>en </a:t>
            </a:r>
            <a:r>
              <a:rPr lang="nl-NL" dirty="0" smtClean="0">
                <a:solidFill>
                  <a:srgbClr val="0000FF"/>
                </a:solidFill>
              </a:rPr>
              <a:t>straatmeubilair</a:t>
            </a:r>
            <a:r>
              <a:rPr lang="nl-NL" dirty="0"/>
              <a:t> </a:t>
            </a:r>
            <a:r>
              <a:rPr lang="nl-NL" sz="2400" dirty="0" smtClean="0"/>
              <a:t>(banken,plantenbakken)</a:t>
            </a:r>
            <a:endParaRPr lang="nl-NL" sz="2400" dirty="0" smtClean="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387229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a:bodyPr>
          <a:lstStyle/>
          <a:p>
            <a:r>
              <a:rPr lang="nl-NL" b="1" i="1" dirty="0" smtClean="0"/>
              <a:t>1.2 Woonomgeving</a:t>
            </a:r>
            <a:endParaRPr lang="en-US" dirty="0"/>
          </a:p>
        </p:txBody>
      </p:sp>
      <p:sp>
        <p:nvSpPr>
          <p:cNvPr id="3" name="Content Placeholder 2"/>
          <p:cNvSpPr>
            <a:spLocks noGrp="1"/>
          </p:cNvSpPr>
          <p:nvPr>
            <p:ph idx="1"/>
          </p:nvPr>
        </p:nvSpPr>
        <p:spPr>
          <a:xfrm>
            <a:off x="179512" y="1412776"/>
            <a:ext cx="9073008" cy="5688632"/>
          </a:xfrm>
        </p:spPr>
        <p:txBody>
          <a:bodyPr>
            <a:normAutofit/>
          </a:bodyPr>
          <a:lstStyle/>
          <a:p>
            <a:pPr lvl="0">
              <a:buFont typeface="Wingdings" panose="05000000000000000000" pitchFamily="2" charset="2"/>
              <a:buChar char="v"/>
            </a:pPr>
            <a:r>
              <a:rPr lang="nl-NL" dirty="0" smtClean="0">
                <a:solidFill>
                  <a:srgbClr val="0000FF"/>
                </a:solidFill>
              </a:rPr>
              <a:t>Verfraaiing </a:t>
            </a:r>
            <a:r>
              <a:rPr lang="nl-NL" dirty="0">
                <a:solidFill>
                  <a:srgbClr val="0000FF"/>
                </a:solidFill>
              </a:rPr>
              <a:t>dorp </a:t>
            </a:r>
            <a:endParaRPr lang="nl-NL" dirty="0" smtClean="0">
              <a:solidFill>
                <a:srgbClr val="0000FF"/>
              </a:solidFill>
            </a:endParaRPr>
          </a:p>
          <a:p>
            <a:pPr lvl="0"/>
            <a:r>
              <a:rPr lang="nl-NL" dirty="0" smtClean="0">
                <a:solidFill>
                  <a:srgbClr val="0000FF"/>
                </a:solidFill>
              </a:rPr>
              <a:t>Versterk </a:t>
            </a:r>
            <a:r>
              <a:rPr lang="nl-NL" dirty="0" smtClean="0">
                <a:solidFill>
                  <a:srgbClr val="0000FF"/>
                </a:solidFill>
              </a:rPr>
              <a:t>attractiviteit </a:t>
            </a:r>
            <a:r>
              <a:rPr lang="nl-NL" dirty="0" smtClean="0"/>
              <a:t>van Velden door </a:t>
            </a:r>
            <a:r>
              <a:rPr lang="nl-NL" dirty="0"/>
              <a:t>meer evenementen </a:t>
            </a:r>
            <a:r>
              <a:rPr lang="nl-NL" dirty="0" smtClean="0"/>
              <a:t>te </a:t>
            </a:r>
            <a:r>
              <a:rPr lang="nl-NL" dirty="0" smtClean="0"/>
              <a:t>organiseren. </a:t>
            </a:r>
          </a:p>
          <a:p>
            <a:pPr lvl="0"/>
            <a:r>
              <a:rPr lang="nl-NL" dirty="0" smtClean="0"/>
              <a:t>Verbeter </a:t>
            </a:r>
            <a:r>
              <a:rPr lang="nl-NL" dirty="0"/>
              <a:t>de </a:t>
            </a:r>
            <a:r>
              <a:rPr lang="nl-NL" dirty="0">
                <a:solidFill>
                  <a:srgbClr val="0000FF"/>
                </a:solidFill>
              </a:rPr>
              <a:t>verwijzing naar de parkeerplaatsen </a:t>
            </a:r>
            <a:r>
              <a:rPr lang="nl-NL" dirty="0"/>
              <a:t>in het </a:t>
            </a:r>
            <a:r>
              <a:rPr lang="nl-NL" dirty="0" smtClean="0"/>
              <a:t>dorp en </a:t>
            </a:r>
            <a:r>
              <a:rPr lang="nl-NL" dirty="0"/>
              <a:t>voer een maximale parkeertijd </a:t>
            </a:r>
            <a:r>
              <a:rPr lang="nl-NL" dirty="0" smtClean="0"/>
              <a:t>in op Markt.</a:t>
            </a:r>
          </a:p>
          <a:p>
            <a:r>
              <a:rPr lang="nl-NL" dirty="0" smtClean="0"/>
              <a:t>Honden</a:t>
            </a:r>
            <a:r>
              <a:rPr lang="nl-NL" dirty="0" smtClean="0">
                <a:solidFill>
                  <a:srgbClr val="0000FF"/>
                </a:solidFill>
              </a:rPr>
              <a:t>uitlaat</a:t>
            </a:r>
            <a:r>
              <a:rPr lang="nl-NL" dirty="0" smtClean="0"/>
              <a:t>paden</a:t>
            </a:r>
            <a:endParaRPr lang="nl-NL" dirty="0" smtClean="0"/>
          </a:p>
        </p:txBody>
      </p:sp>
      <p:sp>
        <p:nvSpPr>
          <p:cNvPr id="4" name="Date Placeholder 3"/>
          <p:cNvSpPr>
            <a:spLocks noGrp="1"/>
          </p:cNvSpPr>
          <p:nvPr>
            <p:ph type="dt" sz="half" idx="10"/>
          </p:nvPr>
        </p:nvSpPr>
        <p:spPr/>
        <p:txBody>
          <a:bodyPr/>
          <a:lstStyle/>
          <a:p>
            <a:r>
              <a:rPr lang="en-US" smtClean="0"/>
              <a:t>14.maart.2017</a:t>
            </a:r>
            <a:endParaRPr lang="nl-NL" dirty="0"/>
          </a:p>
        </p:txBody>
      </p:sp>
      <p:sp>
        <p:nvSpPr>
          <p:cNvPr id="5" name="Footer Placeholder 4"/>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3054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accent5">
              <a:lumMod val="20000"/>
              <a:lumOff val="80000"/>
            </a:schemeClr>
          </a:solidFill>
        </p:spPr>
        <p:txBody>
          <a:bodyPr>
            <a:normAutofit/>
          </a:bodyPr>
          <a:lstStyle/>
          <a:p>
            <a:r>
              <a:rPr lang="nl-NL" b="1" i="1" dirty="0" smtClean="0"/>
              <a:t>1.3 Buitengebied</a:t>
            </a:r>
            <a:endParaRPr lang="en-US" dirty="0"/>
          </a:p>
        </p:txBody>
      </p:sp>
      <p:sp>
        <p:nvSpPr>
          <p:cNvPr id="3" name="Content Placeholder 2"/>
          <p:cNvSpPr>
            <a:spLocks noGrp="1"/>
          </p:cNvSpPr>
          <p:nvPr>
            <p:ph idx="1"/>
          </p:nvPr>
        </p:nvSpPr>
        <p:spPr>
          <a:xfrm>
            <a:off x="-36512" y="1484784"/>
            <a:ext cx="9505056" cy="4896544"/>
          </a:xfrm>
        </p:spPr>
        <p:txBody>
          <a:bodyPr>
            <a:normAutofit fontScale="92500"/>
          </a:bodyPr>
          <a:lstStyle/>
          <a:p>
            <a:pPr lvl="0"/>
            <a:r>
              <a:rPr lang="nl-NL" sz="3800" dirty="0" smtClean="0">
                <a:solidFill>
                  <a:srgbClr val="0000FF"/>
                </a:solidFill>
              </a:rPr>
              <a:t>Entree </a:t>
            </a:r>
            <a:r>
              <a:rPr lang="nl-NL" sz="3800" dirty="0">
                <a:solidFill>
                  <a:srgbClr val="0000FF"/>
                </a:solidFill>
              </a:rPr>
              <a:t>dorp </a:t>
            </a:r>
            <a:r>
              <a:rPr lang="nl-NL" sz="3800" dirty="0"/>
              <a:t>vanuit veerpont </a:t>
            </a:r>
            <a:r>
              <a:rPr lang="nl-NL" sz="3800" dirty="0" smtClean="0"/>
              <a:t>Gr’vorst </a:t>
            </a:r>
            <a:r>
              <a:rPr lang="nl-NL" sz="3800" dirty="0">
                <a:solidFill>
                  <a:srgbClr val="0000FF"/>
                </a:solidFill>
              </a:rPr>
              <a:t>verfraaien</a:t>
            </a:r>
            <a:r>
              <a:rPr lang="nl-NL" sz="3800" dirty="0" smtClean="0"/>
              <a:t>.</a:t>
            </a:r>
          </a:p>
          <a:p>
            <a:pPr lvl="0"/>
            <a:r>
              <a:rPr lang="nl-NL" sz="3800" dirty="0" smtClean="0"/>
              <a:t>Meer </a:t>
            </a:r>
            <a:r>
              <a:rPr lang="nl-NL" sz="3800" dirty="0" smtClean="0">
                <a:solidFill>
                  <a:srgbClr val="0000FF"/>
                </a:solidFill>
              </a:rPr>
              <a:t>gebruik maken van Maas en </a:t>
            </a:r>
            <a:r>
              <a:rPr lang="nl-NL" sz="3800" dirty="0" smtClean="0">
                <a:solidFill>
                  <a:srgbClr val="0000FF"/>
                </a:solidFill>
              </a:rPr>
              <a:t>Maasoever</a:t>
            </a:r>
            <a:r>
              <a:rPr lang="nl-NL" sz="3800" dirty="0" smtClean="0"/>
              <a:t>.</a:t>
            </a:r>
          </a:p>
          <a:p>
            <a:pPr lvl="0"/>
            <a:r>
              <a:rPr lang="nl-NL" sz="3800" dirty="0" smtClean="0">
                <a:solidFill>
                  <a:srgbClr val="0000FF"/>
                </a:solidFill>
              </a:rPr>
              <a:t>Verbeter </a:t>
            </a:r>
            <a:r>
              <a:rPr lang="nl-NL" sz="3800" dirty="0">
                <a:solidFill>
                  <a:srgbClr val="0000FF"/>
                </a:solidFill>
              </a:rPr>
              <a:t>de toeristische aantrekkelijkheid </a:t>
            </a:r>
            <a:r>
              <a:rPr lang="nl-NL" sz="3800" dirty="0"/>
              <a:t>van </a:t>
            </a:r>
            <a:r>
              <a:rPr lang="nl-NL" sz="3800" dirty="0" smtClean="0"/>
              <a:t>Velden.</a:t>
            </a:r>
            <a:endParaRPr lang="nl-NL" sz="3800" dirty="0" smtClean="0"/>
          </a:p>
          <a:p>
            <a:r>
              <a:rPr lang="nl-NL" sz="3800" dirty="0" smtClean="0">
                <a:solidFill>
                  <a:srgbClr val="0000FF"/>
                </a:solidFill>
              </a:rPr>
              <a:t>Betere </a:t>
            </a:r>
            <a:r>
              <a:rPr lang="nl-NL" sz="3800" dirty="0" smtClean="0">
                <a:solidFill>
                  <a:srgbClr val="0000FF"/>
                </a:solidFill>
              </a:rPr>
              <a:t>ontsluiting </a:t>
            </a:r>
            <a:r>
              <a:rPr lang="nl-NL" sz="3800" dirty="0" smtClean="0"/>
              <a:t>van buitengebied. </a:t>
            </a:r>
            <a:endParaRPr lang="nl-NL" sz="3800" dirty="0" smtClean="0"/>
          </a:p>
          <a:p>
            <a:r>
              <a:rPr lang="nl-NL" sz="3600" dirty="0" smtClean="0"/>
              <a:t>Beter </a:t>
            </a:r>
            <a:r>
              <a:rPr lang="nl-NL" sz="3600" dirty="0">
                <a:solidFill>
                  <a:srgbClr val="0000FF"/>
                </a:solidFill>
              </a:rPr>
              <a:t>onderhoud bermen</a:t>
            </a:r>
            <a:r>
              <a:rPr lang="nl-NL" sz="3600" dirty="0"/>
              <a:t> van wegen in </a:t>
            </a:r>
            <a:r>
              <a:rPr lang="nl-NL" sz="3600" dirty="0" smtClean="0"/>
              <a:t>buiten-gebied</a:t>
            </a:r>
            <a:r>
              <a:rPr lang="nl-NL" sz="3600" dirty="0"/>
              <a:t>. Vaker maaien.</a:t>
            </a:r>
          </a:p>
          <a:p>
            <a:pPr lvl="0"/>
            <a:endParaRPr lang="nl-NL" sz="3800" dirty="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796024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normAutofit fontScale="90000"/>
          </a:bodyPr>
          <a:lstStyle/>
          <a:p>
            <a:r>
              <a:rPr lang="nl-NL" b="1" dirty="0">
                <a:solidFill>
                  <a:srgbClr val="0000FF"/>
                </a:solidFill>
              </a:rPr>
              <a:t>2. Verenigingen, accommodaties en </a:t>
            </a:r>
            <a:r>
              <a:rPr lang="nl-NL" b="1" dirty="0" smtClean="0">
                <a:solidFill>
                  <a:srgbClr val="0000FF"/>
                </a:solidFill>
              </a:rPr>
              <a:t>vrijwilligerswerk</a:t>
            </a:r>
            <a:endParaRPr lang="en-US" b="1" dirty="0">
              <a:solidFill>
                <a:srgbClr val="0000FF"/>
              </a:solidFill>
            </a:endParaRPr>
          </a:p>
        </p:txBody>
      </p:sp>
      <p:sp>
        <p:nvSpPr>
          <p:cNvPr id="3" name="Content Placeholder 2"/>
          <p:cNvSpPr>
            <a:spLocks noGrp="1"/>
          </p:cNvSpPr>
          <p:nvPr>
            <p:ph idx="1"/>
          </p:nvPr>
        </p:nvSpPr>
        <p:spPr>
          <a:xfrm>
            <a:off x="467544" y="1556792"/>
            <a:ext cx="8229600" cy="3705275"/>
          </a:xfrm>
        </p:spPr>
        <p:txBody>
          <a:bodyPr/>
          <a:lstStyle/>
          <a:p>
            <a:pPr marL="0" indent="0">
              <a:buNone/>
            </a:pPr>
            <a:r>
              <a:rPr lang="nl-NL" b="1" i="1" dirty="0" smtClean="0"/>
              <a:t>2.1  Verenigingen </a:t>
            </a:r>
          </a:p>
          <a:p>
            <a:pPr marL="0" indent="0">
              <a:buNone/>
            </a:pPr>
            <a:r>
              <a:rPr lang="nl-NL" b="1" i="1" dirty="0" smtClean="0"/>
              <a:t>2.2  Accommodaties</a:t>
            </a:r>
          </a:p>
          <a:p>
            <a:pPr marL="0" indent="0">
              <a:buNone/>
            </a:pPr>
            <a:r>
              <a:rPr lang="nl-NL" b="1" i="1" dirty="0" smtClean="0"/>
              <a:t>2.3  Vrijwilligerswerk</a:t>
            </a:r>
            <a:endParaRPr lang="en-US" i="1" dirty="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952806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r>
              <a:rPr lang="nl-NL" b="1" i="1" dirty="0" smtClean="0"/>
              <a:t>2.1 Verenigingen</a:t>
            </a:r>
            <a:endParaRPr lang="en-US" dirty="0"/>
          </a:p>
        </p:txBody>
      </p:sp>
      <p:sp>
        <p:nvSpPr>
          <p:cNvPr id="3" name="Content Placeholder 2"/>
          <p:cNvSpPr>
            <a:spLocks noGrp="1"/>
          </p:cNvSpPr>
          <p:nvPr>
            <p:ph idx="1"/>
          </p:nvPr>
        </p:nvSpPr>
        <p:spPr>
          <a:xfrm>
            <a:off x="457200" y="1412776"/>
            <a:ext cx="8219256" cy="5616624"/>
          </a:xfrm>
        </p:spPr>
        <p:txBody>
          <a:bodyPr>
            <a:normAutofit/>
          </a:bodyPr>
          <a:lstStyle/>
          <a:p>
            <a:pPr lvl="0"/>
            <a:r>
              <a:rPr lang="nl-NL" sz="3600" dirty="0"/>
              <a:t>Het aanbod van verenigingen is ruim en veelzijdig</a:t>
            </a:r>
            <a:r>
              <a:rPr lang="nl-NL" sz="3600" dirty="0" smtClean="0"/>
              <a:t>. </a:t>
            </a:r>
            <a:r>
              <a:rPr lang="nl-NL" sz="3600" dirty="0" smtClean="0"/>
              <a:t>    SVV </a:t>
            </a:r>
            <a:r>
              <a:rPr lang="nl-NL" sz="3600" dirty="0" smtClean="0"/>
              <a:t>en SportkernVelden (2003) is goede zet geweest</a:t>
            </a:r>
            <a:r>
              <a:rPr lang="nl-NL" sz="3600" dirty="0" smtClean="0"/>
              <a:t>.</a:t>
            </a:r>
            <a:endParaRPr lang="en-US" sz="2000" dirty="0"/>
          </a:p>
          <a:p>
            <a:r>
              <a:rPr lang="nl-NL" sz="3600" dirty="0" smtClean="0"/>
              <a:t>Verenigingen moeten meer </a:t>
            </a:r>
            <a:r>
              <a:rPr lang="nl-NL" sz="3600" dirty="0" smtClean="0">
                <a:solidFill>
                  <a:srgbClr val="0000FF"/>
                </a:solidFill>
              </a:rPr>
              <a:t>innoveren</a:t>
            </a:r>
            <a:r>
              <a:rPr lang="nl-NL" sz="3600" dirty="0" smtClean="0"/>
              <a:t>; onderzoeken; behoeften peilen. </a:t>
            </a:r>
            <a:r>
              <a:rPr lang="nl-NL" sz="3600" dirty="0" smtClean="0"/>
              <a:t/>
            </a:r>
            <a:br>
              <a:rPr lang="nl-NL" sz="3600" dirty="0" smtClean="0"/>
            </a:br>
            <a:r>
              <a:rPr lang="nl-NL" sz="3600" dirty="0" smtClean="0"/>
              <a:t>Aanbod </a:t>
            </a:r>
            <a:r>
              <a:rPr lang="nl-NL" sz="3600" dirty="0" smtClean="0"/>
              <a:t>aanpassen aan vraag</a:t>
            </a:r>
            <a:r>
              <a:rPr lang="nl-NL" sz="3600" dirty="0" smtClean="0"/>
              <a:t>.</a:t>
            </a:r>
            <a:endParaRPr lang="en-US" sz="2000" dirty="0"/>
          </a:p>
          <a:p>
            <a:pPr lvl="0">
              <a:buFont typeface="Wingdings" panose="05000000000000000000" pitchFamily="2" charset="2"/>
              <a:buChar char="v"/>
            </a:pPr>
            <a:r>
              <a:rPr lang="nl-NL" sz="3600" dirty="0" smtClean="0"/>
              <a:t>Aandachtspunten </a:t>
            </a:r>
            <a:r>
              <a:rPr lang="nl-NL" sz="3600" dirty="0"/>
              <a:t>en ideeën </a:t>
            </a:r>
            <a:r>
              <a:rPr lang="nl-NL" sz="3600" dirty="0" smtClean="0"/>
              <a:t>m.b.t. </a:t>
            </a:r>
            <a:r>
              <a:rPr lang="nl-NL" sz="3600" dirty="0" smtClean="0">
                <a:solidFill>
                  <a:srgbClr val="0000FF"/>
                </a:solidFill>
              </a:rPr>
              <a:t/>
            </a:r>
            <a:br>
              <a:rPr lang="nl-NL" sz="3600" dirty="0" smtClean="0">
                <a:solidFill>
                  <a:srgbClr val="0000FF"/>
                </a:solidFill>
              </a:rPr>
            </a:br>
            <a:r>
              <a:rPr lang="nl-NL" sz="3600" b="1" i="1" dirty="0" smtClean="0">
                <a:solidFill>
                  <a:srgbClr val="0000FF"/>
                </a:solidFill>
              </a:rPr>
              <a:t>samenwerking </a:t>
            </a:r>
            <a:r>
              <a:rPr lang="nl-NL" sz="3600" b="1" i="1" dirty="0">
                <a:solidFill>
                  <a:srgbClr val="0000FF"/>
                </a:solidFill>
              </a:rPr>
              <a:t>en </a:t>
            </a:r>
            <a:r>
              <a:rPr lang="nl-NL" sz="3600" b="1" i="1" dirty="0" smtClean="0">
                <a:solidFill>
                  <a:srgbClr val="0000FF"/>
                </a:solidFill>
              </a:rPr>
              <a:t>afstemming</a:t>
            </a:r>
            <a:endParaRPr lang="en-US" sz="3600" dirty="0">
              <a:solidFill>
                <a:srgbClr val="0000FF"/>
              </a:solidFill>
            </a:endParaRPr>
          </a:p>
        </p:txBody>
      </p:sp>
      <p:sp>
        <p:nvSpPr>
          <p:cNvPr id="4" name="Date Placeholder 3"/>
          <p:cNvSpPr>
            <a:spLocks noGrp="1"/>
          </p:cNvSpPr>
          <p:nvPr>
            <p:ph type="dt" sz="half" idx="10"/>
          </p:nvPr>
        </p:nvSpPr>
        <p:spPr/>
        <p:txBody>
          <a:bodyPr/>
          <a:lstStyle/>
          <a:p>
            <a:r>
              <a:rPr lang="en-US" smtClean="0"/>
              <a:t>14.maart.2017</a:t>
            </a:r>
            <a:endParaRPr lang="nl-NL" dirty="0"/>
          </a:p>
        </p:txBody>
      </p:sp>
      <p:sp>
        <p:nvSpPr>
          <p:cNvPr id="5" name="Footer Placeholder 4"/>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634607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r>
              <a:rPr lang="nl-NL" b="1" i="1" dirty="0" smtClean="0"/>
              <a:t>2.1 Verenigingen</a:t>
            </a:r>
            <a:endParaRPr lang="en-US" dirty="0"/>
          </a:p>
        </p:txBody>
      </p:sp>
      <p:sp>
        <p:nvSpPr>
          <p:cNvPr id="3" name="Content Placeholder 2"/>
          <p:cNvSpPr>
            <a:spLocks noGrp="1"/>
          </p:cNvSpPr>
          <p:nvPr>
            <p:ph idx="1"/>
          </p:nvPr>
        </p:nvSpPr>
        <p:spPr/>
        <p:txBody>
          <a:bodyPr>
            <a:normAutofit/>
          </a:bodyPr>
          <a:lstStyle/>
          <a:p>
            <a:pPr lvl="0"/>
            <a:r>
              <a:rPr lang="nl-NL" dirty="0" smtClean="0">
                <a:solidFill>
                  <a:srgbClr val="0000FF"/>
                </a:solidFill>
              </a:rPr>
              <a:t>Interactie Dorpsraad </a:t>
            </a:r>
            <a:r>
              <a:rPr lang="nl-NL" dirty="0">
                <a:solidFill>
                  <a:srgbClr val="0000FF"/>
                </a:solidFill>
              </a:rPr>
              <a:t>en verenigingen</a:t>
            </a:r>
            <a:r>
              <a:rPr lang="nl-NL" dirty="0"/>
              <a:t>:</a:t>
            </a:r>
            <a:endParaRPr lang="en-US" sz="4000" dirty="0"/>
          </a:p>
          <a:p>
            <a:pPr lvl="1"/>
            <a:r>
              <a:rPr lang="nl-NL" dirty="0"/>
              <a:t>De </a:t>
            </a:r>
            <a:r>
              <a:rPr lang="nl-NL" dirty="0" smtClean="0"/>
              <a:t>Dorpsraad </a:t>
            </a:r>
            <a:r>
              <a:rPr lang="nl-NL" dirty="0"/>
              <a:t>is nu nog </a:t>
            </a:r>
            <a:r>
              <a:rPr lang="nl-NL" dirty="0">
                <a:solidFill>
                  <a:srgbClr val="7030A0"/>
                </a:solidFill>
              </a:rPr>
              <a:t>te onzichtbaar </a:t>
            </a:r>
            <a:r>
              <a:rPr lang="nl-NL" dirty="0"/>
              <a:t>(anoniem) voor verenigingen.</a:t>
            </a:r>
            <a:endParaRPr lang="en-US" sz="3600" dirty="0"/>
          </a:p>
          <a:p>
            <a:pPr lvl="1"/>
            <a:r>
              <a:rPr lang="nl-NL" dirty="0"/>
              <a:t>De Dorpsraad kan zinvol zijn voor </a:t>
            </a:r>
            <a:r>
              <a:rPr lang="nl-NL" dirty="0" smtClean="0"/>
              <a:t>verenigingen</a:t>
            </a:r>
            <a:r>
              <a:rPr lang="nl-NL" dirty="0" smtClean="0"/>
              <a:t>.</a:t>
            </a:r>
            <a:endParaRPr lang="nl-NL" dirty="0" smtClean="0"/>
          </a:p>
        </p:txBody>
      </p:sp>
      <p:sp>
        <p:nvSpPr>
          <p:cNvPr id="4" name="Date Placeholder 3"/>
          <p:cNvSpPr>
            <a:spLocks noGrp="1"/>
          </p:cNvSpPr>
          <p:nvPr>
            <p:ph type="dt" sz="half" idx="10"/>
          </p:nvPr>
        </p:nvSpPr>
        <p:spPr/>
        <p:txBody>
          <a:bodyPr/>
          <a:lstStyle/>
          <a:p>
            <a:r>
              <a:rPr lang="en-US" smtClean="0"/>
              <a:t>14.maart.2017</a:t>
            </a:r>
            <a:endParaRPr lang="nl-NL"/>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583259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SC 2013 Theme1a">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SC Custom F2F Agenda">
      <a:majorFont>
        <a:latin typeface="Eurostile"/>
        <a:ea typeface=""/>
        <a:cs typeface=""/>
      </a:majorFont>
      <a:minorFont>
        <a:latin typeface="Eurosti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SC 2013 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TSC 2013 Theme1a</Template>
  <TotalTime>2074</TotalTime>
  <Words>1888</Words>
  <Application>Microsoft Office PowerPoint</Application>
  <PresentationFormat>On-screen Show (4:3)</PresentationFormat>
  <Paragraphs>338</Paragraphs>
  <Slides>22</Slides>
  <Notes>18</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TSC 2013 Theme1a</vt:lpstr>
      <vt:lpstr>1_Custom Design</vt:lpstr>
      <vt:lpstr>1_TSC 2013 Theme1</vt:lpstr>
      <vt:lpstr>Custom Design</vt:lpstr>
      <vt:lpstr>Uitkomsten DOP gesprek  26 okt 2016</vt:lpstr>
      <vt:lpstr>1. Wonen, Woonomgeving en Buitengebied</vt:lpstr>
      <vt:lpstr>1.1 Wonen</vt:lpstr>
      <vt:lpstr>1.2 Woonomgeving</vt:lpstr>
      <vt:lpstr>1.2 Woonomgeving</vt:lpstr>
      <vt:lpstr>1.3 Buitengebied</vt:lpstr>
      <vt:lpstr>2. Verenigingen, accommodaties en vrijwilligerswerk</vt:lpstr>
      <vt:lpstr>2.1 Verenigingen</vt:lpstr>
      <vt:lpstr>2.1 Verenigingen</vt:lpstr>
      <vt:lpstr>2.2  Accommodaties</vt:lpstr>
      <vt:lpstr>2.3  Vrijwilligerswerk</vt:lpstr>
      <vt:lpstr>3. Verkeer en Vervoer</vt:lpstr>
      <vt:lpstr>3.1  Verkeer</vt:lpstr>
      <vt:lpstr>3.1  Verkeer</vt:lpstr>
      <vt:lpstr>3.2  Vervoer</vt:lpstr>
      <vt:lpstr>4. (Gezondheid)Zorg en Welzijn</vt:lpstr>
      <vt:lpstr>4.1  (Gezondheid)Zorg</vt:lpstr>
      <vt:lpstr>4.2  Welzijn</vt:lpstr>
      <vt:lpstr>5. Werken, ondernemen en voorzieningen</vt:lpstr>
      <vt:lpstr>5.1 Werken </vt:lpstr>
      <vt:lpstr>5.2 Ondernemen </vt:lpstr>
      <vt:lpstr>5.3 Voorzieningen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Wonen, woonomgeving en buitengebied</dc:title>
  <dc:creator>Bert Houben</dc:creator>
  <cp:lastModifiedBy>Bert Houben</cp:lastModifiedBy>
  <cp:revision>88</cp:revision>
  <dcterms:created xsi:type="dcterms:W3CDTF">2017-02-04T15:24:38Z</dcterms:created>
  <dcterms:modified xsi:type="dcterms:W3CDTF">2017-03-14T18:53:03Z</dcterms:modified>
</cp:coreProperties>
</file>